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sldIdLst>
    <p:sldId id="256" r:id="rId2"/>
    <p:sldId id="257" r:id="rId3"/>
    <p:sldId id="258" r:id="rId4"/>
    <p:sldId id="259" r:id="rId5"/>
    <p:sldId id="260" r:id="rId6"/>
    <p:sldId id="264"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028F5100-888D-7F70-F250-F1A77ADD2998}" name="C3_PGP/26/390_Komal _Kolte" initials="C_" userId="3ecd8c52796d711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8D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p:scale>
          <a:sx n="110" d="100"/>
          <a:sy n="110" d="100"/>
        </p:scale>
        <p:origin x="536"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BEC06-2BC8-4BEB-9993-E7D252D4014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82977BC-D29F-499A-8CE6-202760816C88}">
      <dgm:prSet custT="1"/>
      <dgm:spPr/>
      <dgm:t>
        <a:bodyPr/>
        <a:lstStyle/>
        <a:p>
          <a:endParaRPr lang="en-IN" sz="1400" b="1" dirty="0"/>
        </a:p>
        <a:p>
          <a:r>
            <a:rPr lang="en-IN" sz="1400" b="1" dirty="0"/>
            <a:t>Sales Data: </a:t>
          </a:r>
          <a:r>
            <a:rPr lang="en-IN" sz="1400" dirty="0"/>
            <a:t>DND's sales data indicates </a:t>
          </a:r>
          <a:r>
            <a:rPr lang="en-IN" sz="1400" b="1" dirty="0"/>
            <a:t>strong growth, with considerable annual revenue</a:t>
          </a:r>
          <a:r>
            <a:rPr lang="en-IN" sz="1400" dirty="0"/>
            <a:t>. However, operational challenges are affecting the overall efficiency and profitability. </a:t>
          </a:r>
        </a:p>
        <a:p>
          <a:r>
            <a:rPr lang="en-IN" sz="1400" dirty="0"/>
            <a:t>Measured by average value of order per customer, Cost per Acquisition (CAC) of new customer, Monthly Recurring Revenue (MRR) etc.</a:t>
          </a:r>
          <a:endParaRPr lang="en-US" sz="1400" dirty="0"/>
        </a:p>
      </dgm:t>
    </dgm:pt>
    <dgm:pt modelId="{028B2AFE-F7F7-48B5-81CA-C0E61D0F8FFD}" type="parTrans" cxnId="{0CC6DA03-32E9-4824-9C6F-06DCD10E50E1}">
      <dgm:prSet/>
      <dgm:spPr/>
      <dgm:t>
        <a:bodyPr/>
        <a:lstStyle/>
        <a:p>
          <a:endParaRPr lang="en-US" sz="1400"/>
        </a:p>
      </dgm:t>
    </dgm:pt>
    <dgm:pt modelId="{9EB25A23-EF81-4091-AD07-D1A36DC26D0B}" type="sibTrans" cxnId="{0CC6DA03-32E9-4824-9C6F-06DCD10E50E1}">
      <dgm:prSet/>
      <dgm:spPr/>
      <dgm:t>
        <a:bodyPr/>
        <a:lstStyle/>
        <a:p>
          <a:endParaRPr lang="en-US" sz="1400"/>
        </a:p>
      </dgm:t>
    </dgm:pt>
    <dgm:pt modelId="{D6211487-F4FD-4A24-BFFC-AE4047156F8F}">
      <dgm:prSet custT="1"/>
      <dgm:spPr/>
      <dgm:t>
        <a:bodyPr/>
        <a:lstStyle/>
        <a:p>
          <a:endParaRPr lang="en-IN" sz="1400" b="1" dirty="0"/>
        </a:p>
        <a:p>
          <a:endParaRPr lang="en-IN" sz="1400" b="1" dirty="0"/>
        </a:p>
        <a:p>
          <a:r>
            <a:rPr lang="en-IN" sz="1400" b="1" dirty="0"/>
            <a:t>App Installations: </a:t>
          </a:r>
          <a:r>
            <a:rPr lang="en-IN" sz="1400" dirty="0"/>
            <a:t>Active and inactive app installations </a:t>
          </a:r>
          <a:r>
            <a:rPr lang="en-IN" sz="1400" b="1" dirty="0"/>
            <a:t>reflect both growth and a need for better user engagement strategies</a:t>
          </a:r>
          <a:r>
            <a:rPr lang="en-IN" sz="1400" dirty="0"/>
            <a:t>. </a:t>
          </a:r>
        </a:p>
        <a:p>
          <a:r>
            <a:rPr lang="en-IN" sz="1400" dirty="0"/>
            <a:t>Measured by MAU, DAU (Monthly/Daily Active Users)</a:t>
          </a:r>
        </a:p>
        <a:p>
          <a:endParaRPr lang="en-IN" sz="1400" dirty="0"/>
        </a:p>
      </dgm:t>
    </dgm:pt>
    <dgm:pt modelId="{7AFD5075-31AB-4EAC-B003-18CD99CE72A9}" type="parTrans" cxnId="{A277F2EE-474E-4394-874E-3F11D5EE4E0E}">
      <dgm:prSet/>
      <dgm:spPr/>
      <dgm:t>
        <a:bodyPr/>
        <a:lstStyle/>
        <a:p>
          <a:endParaRPr lang="en-US" sz="1400"/>
        </a:p>
      </dgm:t>
    </dgm:pt>
    <dgm:pt modelId="{0160EFBC-7602-47C8-8AF8-909FEB711727}" type="sibTrans" cxnId="{A277F2EE-474E-4394-874E-3F11D5EE4E0E}">
      <dgm:prSet/>
      <dgm:spPr/>
      <dgm:t>
        <a:bodyPr/>
        <a:lstStyle/>
        <a:p>
          <a:endParaRPr lang="en-US" sz="1400"/>
        </a:p>
      </dgm:t>
    </dgm:pt>
    <dgm:pt modelId="{6A56A766-B8FA-45E7-BBCF-FDE7160C8372}">
      <dgm:prSet custT="1"/>
      <dgm:spPr/>
      <dgm:t>
        <a:bodyPr/>
        <a:lstStyle/>
        <a:p>
          <a:endParaRPr lang="en-IN" sz="1400" b="1" dirty="0"/>
        </a:p>
        <a:p>
          <a:r>
            <a:rPr lang="en-IN" sz="1400" b="1" dirty="0"/>
            <a:t>Customer Engagement: Reflects adoption of the app by its userbase. </a:t>
          </a:r>
          <a:r>
            <a:rPr lang="en-IN" sz="1400" dirty="0"/>
            <a:t>Measured by Stickiness (DAU/MAU), Churn rate (users leaving the app), Bounce rate (customers not completing the order cycle), # BHIM API calls for payments, # wallet recharges, wallet value per user, #deliveries completed etc.</a:t>
          </a:r>
          <a:endParaRPr lang="en-US" sz="1400" dirty="0"/>
        </a:p>
      </dgm:t>
    </dgm:pt>
    <dgm:pt modelId="{95E726E3-6E2E-4ECC-8650-051DE1B10722}" type="parTrans" cxnId="{A026BDAE-3DA5-40CA-B3D1-DD4B234FD91E}">
      <dgm:prSet/>
      <dgm:spPr/>
      <dgm:t>
        <a:bodyPr/>
        <a:lstStyle/>
        <a:p>
          <a:endParaRPr lang="en-US" sz="1400"/>
        </a:p>
      </dgm:t>
    </dgm:pt>
    <dgm:pt modelId="{F6DADF67-73FA-4339-8797-F33ECB80A954}" type="sibTrans" cxnId="{A026BDAE-3DA5-40CA-B3D1-DD4B234FD91E}">
      <dgm:prSet/>
      <dgm:spPr/>
      <dgm:t>
        <a:bodyPr/>
        <a:lstStyle/>
        <a:p>
          <a:endParaRPr lang="en-US" sz="1400"/>
        </a:p>
      </dgm:t>
    </dgm:pt>
    <dgm:pt modelId="{41E18403-0719-4637-BE60-F1910DCB6085}">
      <dgm:prSet custT="1"/>
      <dgm:spPr/>
      <dgm:t>
        <a:bodyPr/>
        <a:lstStyle/>
        <a:p>
          <a:endParaRPr lang="en-IN" sz="1400" b="1" dirty="0"/>
        </a:p>
        <a:p>
          <a:r>
            <a:rPr lang="en-IN" sz="1400" b="1" dirty="0"/>
            <a:t>Customer Satisfaction : Reflects the enhancements/refinements that can be done to app to improvise the overall app user journey. </a:t>
          </a:r>
        </a:p>
        <a:p>
          <a:r>
            <a:rPr lang="en-IN" sz="1400" dirty="0"/>
            <a:t>Measured by CSAT rating (Customer </a:t>
          </a:r>
          <a:r>
            <a:rPr lang="en-IN" sz="1400" dirty="0" err="1"/>
            <a:t>SAtisfaction</a:t>
          </a:r>
          <a:r>
            <a:rPr lang="en-IN" sz="1400" dirty="0"/>
            <a:t> Test), customer feedback and complaints </a:t>
          </a:r>
          <a:endParaRPr lang="en-US" sz="1400" dirty="0"/>
        </a:p>
      </dgm:t>
    </dgm:pt>
    <dgm:pt modelId="{A73FB6E8-3F1F-456F-97BB-C8E8739ACE2C}" type="parTrans" cxnId="{21F9DDBF-430B-4B02-90F6-4E2E2A28BFD5}">
      <dgm:prSet/>
      <dgm:spPr/>
      <dgm:t>
        <a:bodyPr/>
        <a:lstStyle/>
        <a:p>
          <a:endParaRPr lang="en-US" sz="1400"/>
        </a:p>
      </dgm:t>
    </dgm:pt>
    <dgm:pt modelId="{5C5F4DAE-26F1-48E2-AACB-6F0B9AE799D6}" type="sibTrans" cxnId="{21F9DDBF-430B-4B02-90F6-4E2E2A28BFD5}">
      <dgm:prSet/>
      <dgm:spPr/>
      <dgm:t>
        <a:bodyPr/>
        <a:lstStyle/>
        <a:p>
          <a:endParaRPr lang="en-US" sz="1400"/>
        </a:p>
      </dgm:t>
    </dgm:pt>
    <dgm:pt modelId="{0FDE59D2-3A2E-5142-949B-53A47D27FF58}" type="pres">
      <dgm:prSet presAssocID="{D20BEC06-2BC8-4BEB-9993-E7D252D4014F}" presName="vert0" presStyleCnt="0">
        <dgm:presLayoutVars>
          <dgm:dir/>
          <dgm:animOne val="branch"/>
          <dgm:animLvl val="lvl"/>
        </dgm:presLayoutVars>
      </dgm:prSet>
      <dgm:spPr/>
    </dgm:pt>
    <dgm:pt modelId="{94F1F96F-8AD9-CD40-92FF-D3E8507F2209}" type="pres">
      <dgm:prSet presAssocID="{082977BC-D29F-499A-8CE6-202760816C88}" presName="thickLine" presStyleLbl="alignNode1" presStyleIdx="0" presStyleCnt="4"/>
      <dgm:spPr/>
    </dgm:pt>
    <dgm:pt modelId="{44AD710A-8984-1947-9830-57D43007A10D}" type="pres">
      <dgm:prSet presAssocID="{082977BC-D29F-499A-8CE6-202760816C88}" presName="horz1" presStyleCnt="0"/>
      <dgm:spPr/>
    </dgm:pt>
    <dgm:pt modelId="{FFED29F8-9A5D-CF4A-8462-C23B2B4CFCC7}" type="pres">
      <dgm:prSet presAssocID="{082977BC-D29F-499A-8CE6-202760816C88}" presName="tx1" presStyleLbl="revTx" presStyleIdx="0" presStyleCnt="4"/>
      <dgm:spPr/>
    </dgm:pt>
    <dgm:pt modelId="{9448030B-892E-554F-B64D-1E1E64989E79}" type="pres">
      <dgm:prSet presAssocID="{082977BC-D29F-499A-8CE6-202760816C88}" presName="vert1" presStyleCnt="0"/>
      <dgm:spPr/>
    </dgm:pt>
    <dgm:pt modelId="{AC33C114-2CEE-F54A-84A2-A3384E16090C}" type="pres">
      <dgm:prSet presAssocID="{D6211487-F4FD-4A24-BFFC-AE4047156F8F}" presName="thickLine" presStyleLbl="alignNode1" presStyleIdx="1" presStyleCnt="4" custLinFactNeighborX="385" custLinFactNeighborY="20422"/>
      <dgm:spPr/>
    </dgm:pt>
    <dgm:pt modelId="{D857DF81-6544-A144-9887-8AAEF4F509B0}" type="pres">
      <dgm:prSet presAssocID="{D6211487-F4FD-4A24-BFFC-AE4047156F8F}" presName="horz1" presStyleCnt="0"/>
      <dgm:spPr/>
    </dgm:pt>
    <dgm:pt modelId="{FC25D823-442F-D049-A759-05FFB18EB1E6}" type="pres">
      <dgm:prSet presAssocID="{D6211487-F4FD-4A24-BFFC-AE4047156F8F}" presName="tx1" presStyleLbl="revTx" presStyleIdx="1" presStyleCnt="4" custLinFactNeighborX="505" custLinFactNeighborY="-9015"/>
      <dgm:spPr/>
    </dgm:pt>
    <dgm:pt modelId="{4CEBC6F0-1479-1240-812F-0658D0DDE8B1}" type="pres">
      <dgm:prSet presAssocID="{D6211487-F4FD-4A24-BFFC-AE4047156F8F}" presName="vert1" presStyleCnt="0"/>
      <dgm:spPr/>
    </dgm:pt>
    <dgm:pt modelId="{2D49BFF9-CB68-4C4B-BDC2-52285F5C632F}" type="pres">
      <dgm:prSet presAssocID="{6A56A766-B8FA-45E7-BBCF-FDE7160C8372}" presName="thickLine" presStyleLbl="alignNode1" presStyleIdx="2" presStyleCnt="4"/>
      <dgm:spPr/>
    </dgm:pt>
    <dgm:pt modelId="{06D69A93-06D0-8544-AF69-6C489A992A4D}" type="pres">
      <dgm:prSet presAssocID="{6A56A766-B8FA-45E7-BBCF-FDE7160C8372}" presName="horz1" presStyleCnt="0"/>
      <dgm:spPr/>
    </dgm:pt>
    <dgm:pt modelId="{8CFDEE0A-4144-EE4A-A0EF-98C9456C73C0}" type="pres">
      <dgm:prSet presAssocID="{6A56A766-B8FA-45E7-BBCF-FDE7160C8372}" presName="tx1" presStyleLbl="revTx" presStyleIdx="2" presStyleCnt="4"/>
      <dgm:spPr/>
    </dgm:pt>
    <dgm:pt modelId="{E3CAFCDD-7B54-144F-9D53-BA48FA358D6D}" type="pres">
      <dgm:prSet presAssocID="{6A56A766-B8FA-45E7-BBCF-FDE7160C8372}" presName="vert1" presStyleCnt="0"/>
      <dgm:spPr/>
    </dgm:pt>
    <dgm:pt modelId="{C0F2162F-6B4B-7143-86B1-59D7A623402E}" type="pres">
      <dgm:prSet presAssocID="{41E18403-0719-4637-BE60-F1910DCB6085}" presName="thickLine" presStyleLbl="alignNode1" presStyleIdx="3" presStyleCnt="4"/>
      <dgm:spPr/>
    </dgm:pt>
    <dgm:pt modelId="{F8AAD4CC-A2DE-224D-AF1F-F17FF700938A}" type="pres">
      <dgm:prSet presAssocID="{41E18403-0719-4637-BE60-F1910DCB6085}" presName="horz1" presStyleCnt="0"/>
      <dgm:spPr/>
    </dgm:pt>
    <dgm:pt modelId="{E0D05A59-C519-F644-9F80-E03BE2670695}" type="pres">
      <dgm:prSet presAssocID="{41E18403-0719-4637-BE60-F1910DCB6085}" presName="tx1" presStyleLbl="revTx" presStyleIdx="3" presStyleCnt="4"/>
      <dgm:spPr/>
    </dgm:pt>
    <dgm:pt modelId="{BF1DE5CA-A6F3-1748-87E1-68D037A1F815}" type="pres">
      <dgm:prSet presAssocID="{41E18403-0719-4637-BE60-F1910DCB6085}" presName="vert1" presStyleCnt="0"/>
      <dgm:spPr/>
    </dgm:pt>
  </dgm:ptLst>
  <dgm:cxnLst>
    <dgm:cxn modelId="{0CC6DA03-32E9-4824-9C6F-06DCD10E50E1}" srcId="{D20BEC06-2BC8-4BEB-9993-E7D252D4014F}" destId="{082977BC-D29F-499A-8CE6-202760816C88}" srcOrd="0" destOrd="0" parTransId="{028B2AFE-F7F7-48B5-81CA-C0E61D0F8FFD}" sibTransId="{9EB25A23-EF81-4091-AD07-D1A36DC26D0B}"/>
    <dgm:cxn modelId="{9ED7C714-69E7-FD47-AC11-88747D13B407}" type="presOf" srcId="{D6211487-F4FD-4A24-BFFC-AE4047156F8F}" destId="{FC25D823-442F-D049-A759-05FFB18EB1E6}" srcOrd="0" destOrd="0" presId="urn:microsoft.com/office/officeart/2008/layout/LinedList"/>
    <dgm:cxn modelId="{3724A720-9094-474A-97CB-A13EB1CB8AEB}" type="presOf" srcId="{41E18403-0719-4637-BE60-F1910DCB6085}" destId="{E0D05A59-C519-F644-9F80-E03BE2670695}" srcOrd="0" destOrd="0" presId="urn:microsoft.com/office/officeart/2008/layout/LinedList"/>
    <dgm:cxn modelId="{9D0C7182-311B-8545-964E-9992CAB1ED3B}" type="presOf" srcId="{082977BC-D29F-499A-8CE6-202760816C88}" destId="{FFED29F8-9A5D-CF4A-8462-C23B2B4CFCC7}" srcOrd="0" destOrd="0" presId="urn:microsoft.com/office/officeart/2008/layout/LinedList"/>
    <dgm:cxn modelId="{A1556491-EF6E-BF46-89F6-7430DCEBEACD}" type="presOf" srcId="{6A56A766-B8FA-45E7-BBCF-FDE7160C8372}" destId="{8CFDEE0A-4144-EE4A-A0EF-98C9456C73C0}" srcOrd="0" destOrd="0" presId="urn:microsoft.com/office/officeart/2008/layout/LinedList"/>
    <dgm:cxn modelId="{33CCDFA5-DDA1-724F-830C-99AB456AFE67}" type="presOf" srcId="{D20BEC06-2BC8-4BEB-9993-E7D252D4014F}" destId="{0FDE59D2-3A2E-5142-949B-53A47D27FF58}" srcOrd="0" destOrd="0" presId="urn:microsoft.com/office/officeart/2008/layout/LinedList"/>
    <dgm:cxn modelId="{A026BDAE-3DA5-40CA-B3D1-DD4B234FD91E}" srcId="{D20BEC06-2BC8-4BEB-9993-E7D252D4014F}" destId="{6A56A766-B8FA-45E7-BBCF-FDE7160C8372}" srcOrd="2" destOrd="0" parTransId="{95E726E3-6E2E-4ECC-8650-051DE1B10722}" sibTransId="{F6DADF67-73FA-4339-8797-F33ECB80A954}"/>
    <dgm:cxn modelId="{21F9DDBF-430B-4B02-90F6-4E2E2A28BFD5}" srcId="{D20BEC06-2BC8-4BEB-9993-E7D252D4014F}" destId="{41E18403-0719-4637-BE60-F1910DCB6085}" srcOrd="3" destOrd="0" parTransId="{A73FB6E8-3F1F-456F-97BB-C8E8739ACE2C}" sibTransId="{5C5F4DAE-26F1-48E2-AACB-6F0B9AE799D6}"/>
    <dgm:cxn modelId="{A277F2EE-474E-4394-874E-3F11D5EE4E0E}" srcId="{D20BEC06-2BC8-4BEB-9993-E7D252D4014F}" destId="{D6211487-F4FD-4A24-BFFC-AE4047156F8F}" srcOrd="1" destOrd="0" parTransId="{7AFD5075-31AB-4EAC-B003-18CD99CE72A9}" sibTransId="{0160EFBC-7602-47C8-8AF8-909FEB711727}"/>
    <dgm:cxn modelId="{7C814DF9-AD4B-3F45-AEC1-4F412CD66176}" type="presParOf" srcId="{0FDE59D2-3A2E-5142-949B-53A47D27FF58}" destId="{94F1F96F-8AD9-CD40-92FF-D3E8507F2209}" srcOrd="0" destOrd="0" presId="urn:microsoft.com/office/officeart/2008/layout/LinedList"/>
    <dgm:cxn modelId="{6247D166-86DC-2045-BC76-A73C04B984CD}" type="presParOf" srcId="{0FDE59D2-3A2E-5142-949B-53A47D27FF58}" destId="{44AD710A-8984-1947-9830-57D43007A10D}" srcOrd="1" destOrd="0" presId="urn:microsoft.com/office/officeart/2008/layout/LinedList"/>
    <dgm:cxn modelId="{CE161AF3-BC5A-8B4E-B2ED-CAC675AEFBF5}" type="presParOf" srcId="{44AD710A-8984-1947-9830-57D43007A10D}" destId="{FFED29F8-9A5D-CF4A-8462-C23B2B4CFCC7}" srcOrd="0" destOrd="0" presId="urn:microsoft.com/office/officeart/2008/layout/LinedList"/>
    <dgm:cxn modelId="{11F84916-93D5-4E47-BF73-BE5221918804}" type="presParOf" srcId="{44AD710A-8984-1947-9830-57D43007A10D}" destId="{9448030B-892E-554F-B64D-1E1E64989E79}" srcOrd="1" destOrd="0" presId="urn:microsoft.com/office/officeart/2008/layout/LinedList"/>
    <dgm:cxn modelId="{F8B636D7-0F22-5945-9226-753ED7CB532F}" type="presParOf" srcId="{0FDE59D2-3A2E-5142-949B-53A47D27FF58}" destId="{AC33C114-2CEE-F54A-84A2-A3384E16090C}" srcOrd="2" destOrd="0" presId="urn:microsoft.com/office/officeart/2008/layout/LinedList"/>
    <dgm:cxn modelId="{06266CF1-97D2-4B45-A3C7-63FB8B61C155}" type="presParOf" srcId="{0FDE59D2-3A2E-5142-949B-53A47D27FF58}" destId="{D857DF81-6544-A144-9887-8AAEF4F509B0}" srcOrd="3" destOrd="0" presId="urn:microsoft.com/office/officeart/2008/layout/LinedList"/>
    <dgm:cxn modelId="{762666CE-3523-B444-99D3-0D176D8F8CF4}" type="presParOf" srcId="{D857DF81-6544-A144-9887-8AAEF4F509B0}" destId="{FC25D823-442F-D049-A759-05FFB18EB1E6}" srcOrd="0" destOrd="0" presId="urn:microsoft.com/office/officeart/2008/layout/LinedList"/>
    <dgm:cxn modelId="{E6E6948F-F106-FD43-A782-96C1BEB636C8}" type="presParOf" srcId="{D857DF81-6544-A144-9887-8AAEF4F509B0}" destId="{4CEBC6F0-1479-1240-812F-0658D0DDE8B1}" srcOrd="1" destOrd="0" presId="urn:microsoft.com/office/officeart/2008/layout/LinedList"/>
    <dgm:cxn modelId="{E23F0209-EC77-884A-A63F-97D07CAC6973}" type="presParOf" srcId="{0FDE59D2-3A2E-5142-949B-53A47D27FF58}" destId="{2D49BFF9-CB68-4C4B-BDC2-52285F5C632F}" srcOrd="4" destOrd="0" presId="urn:microsoft.com/office/officeart/2008/layout/LinedList"/>
    <dgm:cxn modelId="{9B83A01F-5454-814C-A525-13124CADC582}" type="presParOf" srcId="{0FDE59D2-3A2E-5142-949B-53A47D27FF58}" destId="{06D69A93-06D0-8544-AF69-6C489A992A4D}" srcOrd="5" destOrd="0" presId="urn:microsoft.com/office/officeart/2008/layout/LinedList"/>
    <dgm:cxn modelId="{6EBA00A7-3F80-EE43-B143-985A7151FE4C}" type="presParOf" srcId="{06D69A93-06D0-8544-AF69-6C489A992A4D}" destId="{8CFDEE0A-4144-EE4A-A0EF-98C9456C73C0}" srcOrd="0" destOrd="0" presId="urn:microsoft.com/office/officeart/2008/layout/LinedList"/>
    <dgm:cxn modelId="{8FF78F76-DC18-A140-A628-C39C80C18039}" type="presParOf" srcId="{06D69A93-06D0-8544-AF69-6C489A992A4D}" destId="{E3CAFCDD-7B54-144F-9D53-BA48FA358D6D}" srcOrd="1" destOrd="0" presId="urn:microsoft.com/office/officeart/2008/layout/LinedList"/>
    <dgm:cxn modelId="{48E3B06B-FD12-5B4B-8028-45B39A638AC6}" type="presParOf" srcId="{0FDE59D2-3A2E-5142-949B-53A47D27FF58}" destId="{C0F2162F-6B4B-7143-86B1-59D7A623402E}" srcOrd="6" destOrd="0" presId="urn:microsoft.com/office/officeart/2008/layout/LinedList"/>
    <dgm:cxn modelId="{7F09E838-F6D6-9E48-880D-88F313164785}" type="presParOf" srcId="{0FDE59D2-3A2E-5142-949B-53A47D27FF58}" destId="{F8AAD4CC-A2DE-224D-AF1F-F17FF700938A}" srcOrd="7" destOrd="0" presId="urn:microsoft.com/office/officeart/2008/layout/LinedList"/>
    <dgm:cxn modelId="{DF3A0A35-73C4-584F-8346-F2B3B3F57D5C}" type="presParOf" srcId="{F8AAD4CC-A2DE-224D-AF1F-F17FF700938A}" destId="{E0D05A59-C519-F644-9F80-E03BE2670695}" srcOrd="0" destOrd="0" presId="urn:microsoft.com/office/officeart/2008/layout/LinedList"/>
    <dgm:cxn modelId="{DDD2F2E9-4EDF-F543-ACC0-ACC8CA85B855}" type="presParOf" srcId="{F8AAD4CC-A2DE-224D-AF1F-F17FF700938A}" destId="{BF1DE5CA-A6F3-1748-87E1-68D037A1F81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1F96F-8AD9-CD40-92FF-D3E8507F2209}">
      <dsp:nvSpPr>
        <dsp:cNvPr id="0" name=""/>
        <dsp:cNvSpPr/>
      </dsp:nvSpPr>
      <dsp:spPr>
        <a:xfrm>
          <a:off x="0" y="0"/>
          <a:ext cx="685402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ED29F8-9A5D-CF4A-8462-C23B2B4CFCC7}">
      <dsp:nvSpPr>
        <dsp:cNvPr id="0" name=""/>
        <dsp:cNvSpPr/>
      </dsp:nvSpPr>
      <dsp:spPr>
        <a:xfrm>
          <a:off x="0" y="0"/>
          <a:ext cx="6854025" cy="12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IN" sz="1400" b="1" kern="1200" dirty="0"/>
        </a:p>
        <a:p>
          <a:pPr marL="0" lvl="0" indent="0" algn="l" defTabSz="622300">
            <a:lnSpc>
              <a:spcPct val="90000"/>
            </a:lnSpc>
            <a:spcBef>
              <a:spcPct val="0"/>
            </a:spcBef>
            <a:spcAft>
              <a:spcPct val="35000"/>
            </a:spcAft>
            <a:buNone/>
          </a:pPr>
          <a:r>
            <a:rPr lang="en-IN" sz="1400" b="1" kern="1200" dirty="0"/>
            <a:t>Sales Data: </a:t>
          </a:r>
          <a:r>
            <a:rPr lang="en-IN" sz="1400" kern="1200" dirty="0"/>
            <a:t>DND's sales data indicates </a:t>
          </a:r>
          <a:r>
            <a:rPr lang="en-IN" sz="1400" b="1" kern="1200" dirty="0"/>
            <a:t>strong growth, with considerable annual revenue</a:t>
          </a:r>
          <a:r>
            <a:rPr lang="en-IN" sz="1400" kern="1200" dirty="0"/>
            <a:t>. However, operational challenges are affecting the overall efficiency and profitability. </a:t>
          </a:r>
        </a:p>
        <a:p>
          <a:pPr marL="0" lvl="0" indent="0" algn="l" defTabSz="622300">
            <a:lnSpc>
              <a:spcPct val="90000"/>
            </a:lnSpc>
            <a:spcBef>
              <a:spcPct val="0"/>
            </a:spcBef>
            <a:spcAft>
              <a:spcPct val="35000"/>
            </a:spcAft>
            <a:buNone/>
          </a:pPr>
          <a:r>
            <a:rPr lang="en-IN" sz="1400" kern="1200" dirty="0"/>
            <a:t>Measured by average value of order per customer, Cost per Acquisition (CAC) of new customer, Monthly Recurring Revenue (MRR) etc.</a:t>
          </a:r>
          <a:endParaRPr lang="en-US" sz="1400" kern="1200" dirty="0"/>
        </a:p>
      </dsp:txBody>
      <dsp:txXfrm>
        <a:off x="0" y="0"/>
        <a:ext cx="6854025" cy="1295670"/>
      </dsp:txXfrm>
    </dsp:sp>
    <dsp:sp modelId="{AC33C114-2CEE-F54A-84A2-A3384E16090C}">
      <dsp:nvSpPr>
        <dsp:cNvPr id="0" name=""/>
        <dsp:cNvSpPr/>
      </dsp:nvSpPr>
      <dsp:spPr>
        <a:xfrm>
          <a:off x="0" y="1560271"/>
          <a:ext cx="685402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25D823-442F-D049-A759-05FFB18EB1E6}">
      <dsp:nvSpPr>
        <dsp:cNvPr id="0" name=""/>
        <dsp:cNvSpPr/>
      </dsp:nvSpPr>
      <dsp:spPr>
        <a:xfrm>
          <a:off x="0" y="1178865"/>
          <a:ext cx="6854025" cy="12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IN" sz="1400" b="1" kern="1200" dirty="0"/>
        </a:p>
        <a:p>
          <a:pPr marL="0" lvl="0" indent="0" algn="l" defTabSz="622300">
            <a:lnSpc>
              <a:spcPct val="90000"/>
            </a:lnSpc>
            <a:spcBef>
              <a:spcPct val="0"/>
            </a:spcBef>
            <a:spcAft>
              <a:spcPct val="35000"/>
            </a:spcAft>
            <a:buNone/>
          </a:pPr>
          <a:endParaRPr lang="en-IN" sz="1400" b="1" kern="1200" dirty="0"/>
        </a:p>
        <a:p>
          <a:pPr marL="0" lvl="0" indent="0" algn="l" defTabSz="622300">
            <a:lnSpc>
              <a:spcPct val="90000"/>
            </a:lnSpc>
            <a:spcBef>
              <a:spcPct val="0"/>
            </a:spcBef>
            <a:spcAft>
              <a:spcPct val="35000"/>
            </a:spcAft>
            <a:buNone/>
          </a:pPr>
          <a:r>
            <a:rPr lang="en-IN" sz="1400" b="1" kern="1200" dirty="0"/>
            <a:t>App Installations: </a:t>
          </a:r>
          <a:r>
            <a:rPr lang="en-IN" sz="1400" kern="1200" dirty="0"/>
            <a:t>Active and inactive app installations </a:t>
          </a:r>
          <a:r>
            <a:rPr lang="en-IN" sz="1400" b="1" kern="1200" dirty="0"/>
            <a:t>reflect both growth and a need for better user engagement strategies</a:t>
          </a:r>
          <a:r>
            <a:rPr lang="en-IN" sz="1400" kern="1200" dirty="0"/>
            <a:t>. </a:t>
          </a:r>
        </a:p>
        <a:p>
          <a:pPr marL="0" lvl="0" indent="0" algn="l" defTabSz="622300">
            <a:lnSpc>
              <a:spcPct val="90000"/>
            </a:lnSpc>
            <a:spcBef>
              <a:spcPct val="0"/>
            </a:spcBef>
            <a:spcAft>
              <a:spcPct val="35000"/>
            </a:spcAft>
            <a:buNone/>
          </a:pPr>
          <a:r>
            <a:rPr lang="en-IN" sz="1400" kern="1200" dirty="0"/>
            <a:t>Measured by MAU, DAU (Monthly/Daily Active Users)</a:t>
          </a:r>
        </a:p>
        <a:p>
          <a:pPr marL="0" lvl="0" indent="0" algn="l" defTabSz="622300">
            <a:lnSpc>
              <a:spcPct val="90000"/>
            </a:lnSpc>
            <a:spcBef>
              <a:spcPct val="0"/>
            </a:spcBef>
            <a:spcAft>
              <a:spcPct val="35000"/>
            </a:spcAft>
            <a:buNone/>
          </a:pPr>
          <a:endParaRPr lang="en-IN" sz="1400" kern="1200" dirty="0"/>
        </a:p>
      </dsp:txBody>
      <dsp:txXfrm>
        <a:off x="0" y="1178865"/>
        <a:ext cx="6854025" cy="1295670"/>
      </dsp:txXfrm>
    </dsp:sp>
    <dsp:sp modelId="{2D49BFF9-CB68-4C4B-BDC2-52285F5C632F}">
      <dsp:nvSpPr>
        <dsp:cNvPr id="0" name=""/>
        <dsp:cNvSpPr/>
      </dsp:nvSpPr>
      <dsp:spPr>
        <a:xfrm>
          <a:off x="0" y="2591340"/>
          <a:ext cx="685402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FDEE0A-4144-EE4A-A0EF-98C9456C73C0}">
      <dsp:nvSpPr>
        <dsp:cNvPr id="0" name=""/>
        <dsp:cNvSpPr/>
      </dsp:nvSpPr>
      <dsp:spPr>
        <a:xfrm>
          <a:off x="0" y="2591340"/>
          <a:ext cx="6854025" cy="12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IN" sz="1400" b="1" kern="1200" dirty="0"/>
        </a:p>
        <a:p>
          <a:pPr marL="0" lvl="0" indent="0" algn="l" defTabSz="622300">
            <a:lnSpc>
              <a:spcPct val="90000"/>
            </a:lnSpc>
            <a:spcBef>
              <a:spcPct val="0"/>
            </a:spcBef>
            <a:spcAft>
              <a:spcPct val="35000"/>
            </a:spcAft>
            <a:buNone/>
          </a:pPr>
          <a:r>
            <a:rPr lang="en-IN" sz="1400" b="1" kern="1200" dirty="0"/>
            <a:t>Customer Engagement: Reflects adoption of the app by its userbase. </a:t>
          </a:r>
          <a:r>
            <a:rPr lang="en-IN" sz="1400" kern="1200" dirty="0"/>
            <a:t>Measured by Stickiness (DAU/MAU), Churn rate (users leaving the app), Bounce rate (customers not completing the order cycle), # BHIM API calls for payments, # wallet recharges, wallet value per user, #deliveries completed etc.</a:t>
          </a:r>
          <a:endParaRPr lang="en-US" sz="1400" kern="1200" dirty="0"/>
        </a:p>
      </dsp:txBody>
      <dsp:txXfrm>
        <a:off x="0" y="2591340"/>
        <a:ext cx="6854025" cy="1295670"/>
      </dsp:txXfrm>
    </dsp:sp>
    <dsp:sp modelId="{C0F2162F-6B4B-7143-86B1-59D7A623402E}">
      <dsp:nvSpPr>
        <dsp:cNvPr id="0" name=""/>
        <dsp:cNvSpPr/>
      </dsp:nvSpPr>
      <dsp:spPr>
        <a:xfrm>
          <a:off x="0" y="3887009"/>
          <a:ext cx="685402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D05A59-C519-F644-9F80-E03BE2670695}">
      <dsp:nvSpPr>
        <dsp:cNvPr id="0" name=""/>
        <dsp:cNvSpPr/>
      </dsp:nvSpPr>
      <dsp:spPr>
        <a:xfrm>
          <a:off x="0" y="3887010"/>
          <a:ext cx="6854025" cy="12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n-IN" sz="1400" b="1" kern="1200" dirty="0"/>
        </a:p>
        <a:p>
          <a:pPr marL="0" lvl="0" indent="0" algn="l" defTabSz="622300">
            <a:lnSpc>
              <a:spcPct val="90000"/>
            </a:lnSpc>
            <a:spcBef>
              <a:spcPct val="0"/>
            </a:spcBef>
            <a:spcAft>
              <a:spcPct val="35000"/>
            </a:spcAft>
            <a:buNone/>
          </a:pPr>
          <a:r>
            <a:rPr lang="en-IN" sz="1400" b="1" kern="1200" dirty="0"/>
            <a:t>Customer Satisfaction : Reflects the enhancements/refinements that can be done to app to improvise the overall app user journey. </a:t>
          </a:r>
        </a:p>
        <a:p>
          <a:pPr marL="0" lvl="0" indent="0" algn="l" defTabSz="622300">
            <a:lnSpc>
              <a:spcPct val="90000"/>
            </a:lnSpc>
            <a:spcBef>
              <a:spcPct val="0"/>
            </a:spcBef>
            <a:spcAft>
              <a:spcPct val="35000"/>
            </a:spcAft>
            <a:buNone/>
          </a:pPr>
          <a:r>
            <a:rPr lang="en-IN" sz="1400" kern="1200" dirty="0"/>
            <a:t>Measured by CSAT rating (Customer </a:t>
          </a:r>
          <a:r>
            <a:rPr lang="en-IN" sz="1400" kern="1200" dirty="0" err="1"/>
            <a:t>SAtisfaction</a:t>
          </a:r>
          <a:r>
            <a:rPr lang="en-IN" sz="1400" kern="1200" dirty="0"/>
            <a:t> Test), customer feedback and complaints </a:t>
          </a:r>
          <a:endParaRPr lang="en-US" sz="1400" kern="1200" dirty="0"/>
        </a:p>
      </dsp:txBody>
      <dsp:txXfrm>
        <a:off x="0" y="3887010"/>
        <a:ext cx="6854025" cy="12956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12/2/23</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553246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12/2/23</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768463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12/2/23</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71903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12/2/23</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438395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12/2/23</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736828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12/2/23</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94732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12/2/23</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45794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12/2/23</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11430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12/2/23</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184173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12/2/23</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556832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12/2/23</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97073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12/2/23</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39839981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5D478C-A9A5-4832-89D8-703607711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8"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70DF15-E754-42BB-9A78-F070643B1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80" y="4519947"/>
            <a:ext cx="12208582" cy="23356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D0DE13-3960-1A6C-3C4A-BC90D3499872}"/>
              </a:ext>
            </a:extLst>
          </p:cNvPr>
          <p:cNvSpPr>
            <a:spLocks noGrp="1"/>
          </p:cNvSpPr>
          <p:nvPr>
            <p:ph type="ctrTitle"/>
          </p:nvPr>
        </p:nvSpPr>
        <p:spPr>
          <a:xfrm>
            <a:off x="2069331" y="4706001"/>
            <a:ext cx="8031961" cy="882398"/>
          </a:xfrm>
        </p:spPr>
        <p:txBody>
          <a:bodyPr>
            <a:normAutofit/>
          </a:bodyPr>
          <a:lstStyle/>
          <a:p>
            <a:r>
              <a:rPr lang="en-US" sz="4400" b="1" dirty="0">
                <a:latin typeface="Times New Roman" panose="02020603050405020304" pitchFamily="18" charset="0"/>
                <a:cs typeface="Times New Roman" panose="02020603050405020304" pitchFamily="18" charset="0"/>
              </a:rPr>
              <a:t>BCS -15</a:t>
            </a:r>
          </a:p>
        </p:txBody>
      </p:sp>
      <p:sp>
        <p:nvSpPr>
          <p:cNvPr id="3" name="Subtitle 2">
            <a:extLst>
              <a:ext uri="{FF2B5EF4-FFF2-40B4-BE49-F238E27FC236}">
                <a16:creationId xmlns:a16="http://schemas.microsoft.com/office/drawing/2014/main" id="{6C65692D-B84F-9C14-41CF-4AC314805008}"/>
              </a:ext>
            </a:extLst>
          </p:cNvPr>
          <p:cNvSpPr>
            <a:spLocks noGrp="1"/>
          </p:cNvSpPr>
          <p:nvPr>
            <p:ph type="subTitle" idx="1"/>
          </p:nvPr>
        </p:nvSpPr>
        <p:spPr>
          <a:xfrm>
            <a:off x="3100229" y="6462855"/>
            <a:ext cx="6396471" cy="509627"/>
          </a:xfrm>
        </p:spPr>
        <p:txBody>
          <a:bodyPr>
            <a:normAutofit/>
          </a:bodyPr>
          <a:lstStyle/>
          <a:p>
            <a:r>
              <a:rPr lang="en-US" sz="1200" dirty="0"/>
              <a:t>IT &amp; Business Analysis DEPARTMENT</a:t>
            </a:r>
          </a:p>
        </p:txBody>
      </p:sp>
      <p:pic>
        <p:nvPicPr>
          <p:cNvPr id="4" name="Picture 3" descr="A colourful light bulb with business icons">
            <a:extLst>
              <a:ext uri="{FF2B5EF4-FFF2-40B4-BE49-F238E27FC236}">
                <a16:creationId xmlns:a16="http://schemas.microsoft.com/office/drawing/2014/main" id="{9A9EBB96-8669-DC67-9A56-DC10CD7209D9}"/>
              </a:ext>
            </a:extLst>
          </p:cNvPr>
          <p:cNvPicPr>
            <a:picLocks noChangeAspect="1"/>
          </p:cNvPicPr>
          <p:nvPr/>
        </p:nvPicPr>
        <p:blipFill rotWithShape="1">
          <a:blip r:embed="rId2"/>
          <a:srcRect t="25238" b="21951"/>
          <a:stretch/>
        </p:blipFill>
        <p:spPr>
          <a:xfrm>
            <a:off x="-15059" y="1"/>
            <a:ext cx="12200741" cy="4510316"/>
          </a:xfrm>
          <a:prstGeom prst="rect">
            <a:avLst/>
          </a:prstGeom>
        </p:spPr>
      </p:pic>
      <p:grpSp>
        <p:nvGrpSpPr>
          <p:cNvPr id="13" name="Group 12">
            <a:extLst>
              <a:ext uri="{FF2B5EF4-FFF2-40B4-BE49-F238E27FC236}">
                <a16:creationId xmlns:a16="http://schemas.microsoft.com/office/drawing/2014/main" id="{67A83510-2790-4866-911D-2E1588DF5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432" y="4252353"/>
            <a:ext cx="12157773" cy="494218"/>
            <a:chOff x="18956" y="5952517"/>
            <a:chExt cx="12157773" cy="494218"/>
          </a:xfrm>
          <a:solidFill>
            <a:schemeClr val="bg1"/>
          </a:solidFill>
        </p:grpSpPr>
        <p:sp>
          <p:nvSpPr>
            <p:cNvPr id="14" name="Freeform 10">
              <a:extLst>
                <a:ext uri="{FF2B5EF4-FFF2-40B4-BE49-F238E27FC236}">
                  <a16:creationId xmlns:a16="http://schemas.microsoft.com/office/drawing/2014/main" id="{DAB74ACE-7603-4829-88FE-C3C2B05EBD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15">
              <a:extLst>
                <a:ext uri="{FF2B5EF4-FFF2-40B4-BE49-F238E27FC236}">
                  <a16:creationId xmlns:a16="http://schemas.microsoft.com/office/drawing/2014/main" id="{DE3E37A0-8723-42F4-9435-F06BD0191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18">
              <a:extLst>
                <a:ext uri="{FF2B5EF4-FFF2-40B4-BE49-F238E27FC236}">
                  <a16:creationId xmlns:a16="http://schemas.microsoft.com/office/drawing/2014/main" id="{0C5FE567-8965-4799-B1E6-8A6E1A8488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22">
              <a:extLst>
                <a:ext uri="{FF2B5EF4-FFF2-40B4-BE49-F238E27FC236}">
                  <a16:creationId xmlns:a16="http://schemas.microsoft.com/office/drawing/2014/main" id="{BA3FF2FD-6394-4F97-B186-BD4A98C619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8">
              <a:extLst>
                <a:ext uri="{FF2B5EF4-FFF2-40B4-BE49-F238E27FC236}">
                  <a16:creationId xmlns:a16="http://schemas.microsoft.com/office/drawing/2014/main" id="{1A361C9F-AD97-4338-B557-8766AFD033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9">
              <a:extLst>
                <a:ext uri="{FF2B5EF4-FFF2-40B4-BE49-F238E27FC236}">
                  <a16:creationId xmlns:a16="http://schemas.microsoft.com/office/drawing/2014/main" id="{F4FAA936-A80F-43B5-8A7D-17CC7CF771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20">
              <a:extLst>
                <a:ext uri="{FF2B5EF4-FFF2-40B4-BE49-F238E27FC236}">
                  <a16:creationId xmlns:a16="http://schemas.microsoft.com/office/drawing/2014/main" id="{21246F32-1BA7-40E4-9AF9-CA517D4413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23">
              <a:extLst>
                <a:ext uri="{FF2B5EF4-FFF2-40B4-BE49-F238E27FC236}">
                  <a16:creationId xmlns:a16="http://schemas.microsoft.com/office/drawing/2014/main" id="{C18EE8CE-BCF9-4C64-B335-C7830B03F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26">
              <a:extLst>
                <a:ext uri="{FF2B5EF4-FFF2-40B4-BE49-F238E27FC236}">
                  <a16:creationId xmlns:a16="http://schemas.microsoft.com/office/drawing/2014/main" id="{64AC2B2B-568F-4175-8D84-AD8F6B563F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27">
              <a:extLst>
                <a:ext uri="{FF2B5EF4-FFF2-40B4-BE49-F238E27FC236}">
                  <a16:creationId xmlns:a16="http://schemas.microsoft.com/office/drawing/2014/main" id="{D9C6CF5C-8CF6-4274-86E0-CAF4A31F4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28">
              <a:extLst>
                <a:ext uri="{FF2B5EF4-FFF2-40B4-BE49-F238E27FC236}">
                  <a16:creationId xmlns:a16="http://schemas.microsoft.com/office/drawing/2014/main" id="{3BFC56A2-55B3-432A-BD3B-4B2423A68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30">
              <a:extLst>
                <a:ext uri="{FF2B5EF4-FFF2-40B4-BE49-F238E27FC236}">
                  <a16:creationId xmlns:a16="http://schemas.microsoft.com/office/drawing/2014/main" id="{BB036CEA-B307-404A-89D6-9414F417D2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43">
              <a:extLst>
                <a:ext uri="{FF2B5EF4-FFF2-40B4-BE49-F238E27FC236}">
                  <a16:creationId xmlns:a16="http://schemas.microsoft.com/office/drawing/2014/main" id="{CB37E5F5-B903-4611-A739-0B7FBE8510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51">
              <a:extLst>
                <a:ext uri="{FF2B5EF4-FFF2-40B4-BE49-F238E27FC236}">
                  <a16:creationId xmlns:a16="http://schemas.microsoft.com/office/drawing/2014/main" id="{B1012F2B-A8F1-4FD5-8E6F-1CC97D0AA8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52">
              <a:extLst>
                <a:ext uri="{FF2B5EF4-FFF2-40B4-BE49-F238E27FC236}">
                  <a16:creationId xmlns:a16="http://schemas.microsoft.com/office/drawing/2014/main" id="{C04C6E0B-838E-4B10-91CA-29C498382A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53">
              <a:extLst>
                <a:ext uri="{FF2B5EF4-FFF2-40B4-BE49-F238E27FC236}">
                  <a16:creationId xmlns:a16="http://schemas.microsoft.com/office/drawing/2014/main" id="{15D6CFEB-4FC5-45C3-8BDF-95EAD1EDF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54">
              <a:extLst>
                <a:ext uri="{FF2B5EF4-FFF2-40B4-BE49-F238E27FC236}">
                  <a16:creationId xmlns:a16="http://schemas.microsoft.com/office/drawing/2014/main" id="{EA8E01BA-7055-4707-906A-F08E2E2535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55">
              <a:extLst>
                <a:ext uri="{FF2B5EF4-FFF2-40B4-BE49-F238E27FC236}">
                  <a16:creationId xmlns:a16="http://schemas.microsoft.com/office/drawing/2014/main" id="{CDA2DE76-0D5E-4F6F-95E7-508B725F8A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56">
              <a:extLst>
                <a:ext uri="{FF2B5EF4-FFF2-40B4-BE49-F238E27FC236}">
                  <a16:creationId xmlns:a16="http://schemas.microsoft.com/office/drawing/2014/main" id="{669578C5-3D06-4B77-A897-A014B441B5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57">
              <a:extLst>
                <a:ext uri="{FF2B5EF4-FFF2-40B4-BE49-F238E27FC236}">
                  <a16:creationId xmlns:a16="http://schemas.microsoft.com/office/drawing/2014/main" id="{85AA3005-AAD0-4587-B352-ECD937D61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59">
              <a:extLst>
                <a:ext uri="{FF2B5EF4-FFF2-40B4-BE49-F238E27FC236}">
                  <a16:creationId xmlns:a16="http://schemas.microsoft.com/office/drawing/2014/main" id="{B4E9730F-E8B1-4F7C-BA99-3B3016F104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60">
              <a:extLst>
                <a:ext uri="{FF2B5EF4-FFF2-40B4-BE49-F238E27FC236}">
                  <a16:creationId xmlns:a16="http://schemas.microsoft.com/office/drawing/2014/main" id="{A8922D05-C325-4918-84E6-1C62AD7BE0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61">
              <a:extLst>
                <a:ext uri="{FF2B5EF4-FFF2-40B4-BE49-F238E27FC236}">
                  <a16:creationId xmlns:a16="http://schemas.microsoft.com/office/drawing/2014/main" id="{38DD42E8-8604-45E3-99FE-72D479AF2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5">
              <a:extLst>
                <a:ext uri="{FF2B5EF4-FFF2-40B4-BE49-F238E27FC236}">
                  <a16:creationId xmlns:a16="http://schemas.microsoft.com/office/drawing/2014/main" id="{2E946C70-11C9-4C85-BE3B-1149117F3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6">
              <a:extLst>
                <a:ext uri="{FF2B5EF4-FFF2-40B4-BE49-F238E27FC236}">
                  <a16:creationId xmlns:a16="http://schemas.microsoft.com/office/drawing/2014/main" id="{48F637C4-CFB7-4421-9DAB-6730244B2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7">
              <a:extLst>
                <a:ext uri="{FF2B5EF4-FFF2-40B4-BE49-F238E27FC236}">
                  <a16:creationId xmlns:a16="http://schemas.microsoft.com/office/drawing/2014/main" id="{6E137FD9-DCB4-4E5A-960B-350C3627EE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8">
              <a:extLst>
                <a:ext uri="{FF2B5EF4-FFF2-40B4-BE49-F238E27FC236}">
                  <a16:creationId xmlns:a16="http://schemas.microsoft.com/office/drawing/2014/main" id="{9DCD8437-9BFD-44B4-AAC8-75388190F2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9">
              <a:extLst>
                <a:ext uri="{FF2B5EF4-FFF2-40B4-BE49-F238E27FC236}">
                  <a16:creationId xmlns:a16="http://schemas.microsoft.com/office/drawing/2014/main" id="{C9EEBF9B-D5F1-4EE3-A46A-A5A5E396A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11">
              <a:extLst>
                <a:ext uri="{FF2B5EF4-FFF2-40B4-BE49-F238E27FC236}">
                  <a16:creationId xmlns:a16="http://schemas.microsoft.com/office/drawing/2014/main" id="{3A77B17D-E4D2-444B-8D75-F0171A3E8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12">
              <a:extLst>
                <a:ext uri="{FF2B5EF4-FFF2-40B4-BE49-F238E27FC236}">
                  <a16:creationId xmlns:a16="http://schemas.microsoft.com/office/drawing/2014/main" id="{5FDB9442-6054-49E2-948E-D30AD9E09F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13">
              <a:extLst>
                <a:ext uri="{FF2B5EF4-FFF2-40B4-BE49-F238E27FC236}">
                  <a16:creationId xmlns:a16="http://schemas.microsoft.com/office/drawing/2014/main" id="{3E1DF8B7-7CB2-4181-8525-4EE2D5D9E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14">
              <a:extLst>
                <a:ext uri="{FF2B5EF4-FFF2-40B4-BE49-F238E27FC236}">
                  <a16:creationId xmlns:a16="http://schemas.microsoft.com/office/drawing/2014/main" id="{4B3B2382-7947-4BAF-BF2F-830393F8EF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16">
              <a:extLst>
                <a:ext uri="{FF2B5EF4-FFF2-40B4-BE49-F238E27FC236}">
                  <a16:creationId xmlns:a16="http://schemas.microsoft.com/office/drawing/2014/main" id="{AC95E7F5-BA75-4053-AC8F-81ACC42626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17">
              <a:extLst>
                <a:ext uri="{FF2B5EF4-FFF2-40B4-BE49-F238E27FC236}">
                  <a16:creationId xmlns:a16="http://schemas.microsoft.com/office/drawing/2014/main" id="{8D431126-FDB6-42AF-BC9E-58E4C417BA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21">
              <a:extLst>
                <a:ext uri="{FF2B5EF4-FFF2-40B4-BE49-F238E27FC236}">
                  <a16:creationId xmlns:a16="http://schemas.microsoft.com/office/drawing/2014/main" id="{4AA2BE9B-BD88-4958-B98E-7363A0FD5C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25">
              <a:extLst>
                <a:ext uri="{FF2B5EF4-FFF2-40B4-BE49-F238E27FC236}">
                  <a16:creationId xmlns:a16="http://schemas.microsoft.com/office/drawing/2014/main" id="{BA18EADE-8501-4251-ADCD-EB02B73DF1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29">
              <a:extLst>
                <a:ext uri="{FF2B5EF4-FFF2-40B4-BE49-F238E27FC236}">
                  <a16:creationId xmlns:a16="http://schemas.microsoft.com/office/drawing/2014/main" id="{D1886B2F-FFB5-4032-A012-EAE8464DDA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31">
              <a:extLst>
                <a:ext uri="{FF2B5EF4-FFF2-40B4-BE49-F238E27FC236}">
                  <a16:creationId xmlns:a16="http://schemas.microsoft.com/office/drawing/2014/main" id="{65048464-3972-4F85-858C-BD0D6CC8A6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32">
              <a:extLst>
                <a:ext uri="{FF2B5EF4-FFF2-40B4-BE49-F238E27FC236}">
                  <a16:creationId xmlns:a16="http://schemas.microsoft.com/office/drawing/2014/main" id="{9B136B45-B116-4EA4-802D-0D9EC238C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33">
              <a:extLst>
                <a:ext uri="{FF2B5EF4-FFF2-40B4-BE49-F238E27FC236}">
                  <a16:creationId xmlns:a16="http://schemas.microsoft.com/office/drawing/2014/main" id="{F7DA7C34-DDA0-41AB-A47F-E981F63E23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34">
              <a:extLst>
                <a:ext uri="{FF2B5EF4-FFF2-40B4-BE49-F238E27FC236}">
                  <a16:creationId xmlns:a16="http://schemas.microsoft.com/office/drawing/2014/main" id="{BB16C09B-E126-49FC-B0C4-2CB43FA038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35">
              <a:extLst>
                <a:ext uri="{FF2B5EF4-FFF2-40B4-BE49-F238E27FC236}">
                  <a16:creationId xmlns:a16="http://schemas.microsoft.com/office/drawing/2014/main" id="{A12A7CBF-E4C8-4085-88C3-03102FE468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36">
              <a:extLst>
                <a:ext uri="{FF2B5EF4-FFF2-40B4-BE49-F238E27FC236}">
                  <a16:creationId xmlns:a16="http://schemas.microsoft.com/office/drawing/2014/main" id="{55CA9A4D-ABE6-426B-B7F0-F5B933349C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37">
              <a:extLst>
                <a:ext uri="{FF2B5EF4-FFF2-40B4-BE49-F238E27FC236}">
                  <a16:creationId xmlns:a16="http://schemas.microsoft.com/office/drawing/2014/main" id="{8A4F3A5B-B199-4716-ADF4-5E33A7C0D1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 name="Freeform 38">
              <a:extLst>
                <a:ext uri="{FF2B5EF4-FFF2-40B4-BE49-F238E27FC236}">
                  <a16:creationId xmlns:a16="http://schemas.microsoft.com/office/drawing/2014/main" id="{5846F32E-5DDD-4AF4-BE1C-5F1A3FF10D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39">
              <a:extLst>
                <a:ext uri="{FF2B5EF4-FFF2-40B4-BE49-F238E27FC236}">
                  <a16:creationId xmlns:a16="http://schemas.microsoft.com/office/drawing/2014/main" id="{AFE38B2F-69BC-4661-84A3-EA04CDC3FE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40">
              <a:extLst>
                <a:ext uri="{FF2B5EF4-FFF2-40B4-BE49-F238E27FC236}">
                  <a16:creationId xmlns:a16="http://schemas.microsoft.com/office/drawing/2014/main" id="{5CA6F12C-4208-48A6-B7B0-DD18CB3992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41">
              <a:extLst>
                <a:ext uri="{FF2B5EF4-FFF2-40B4-BE49-F238E27FC236}">
                  <a16:creationId xmlns:a16="http://schemas.microsoft.com/office/drawing/2014/main" id="{0F08EA53-C6C6-49F1-B8DA-E20FFD6078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42">
              <a:extLst>
                <a:ext uri="{FF2B5EF4-FFF2-40B4-BE49-F238E27FC236}">
                  <a16:creationId xmlns:a16="http://schemas.microsoft.com/office/drawing/2014/main" id="{6B6EA655-7497-4604-92DF-43CE7322ED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44">
              <a:extLst>
                <a:ext uri="{FF2B5EF4-FFF2-40B4-BE49-F238E27FC236}">
                  <a16:creationId xmlns:a16="http://schemas.microsoft.com/office/drawing/2014/main" id="{082FFE9A-67C2-471A-AF37-ED9C238DB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45">
              <a:extLst>
                <a:ext uri="{FF2B5EF4-FFF2-40B4-BE49-F238E27FC236}">
                  <a16:creationId xmlns:a16="http://schemas.microsoft.com/office/drawing/2014/main" id="{B0FD6176-7431-446D-91DB-56644A93C1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46">
              <a:extLst>
                <a:ext uri="{FF2B5EF4-FFF2-40B4-BE49-F238E27FC236}">
                  <a16:creationId xmlns:a16="http://schemas.microsoft.com/office/drawing/2014/main" id="{A46603FA-6405-410B-AD8A-3D75BE7A85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47">
              <a:extLst>
                <a:ext uri="{FF2B5EF4-FFF2-40B4-BE49-F238E27FC236}">
                  <a16:creationId xmlns:a16="http://schemas.microsoft.com/office/drawing/2014/main" id="{6BE439BF-AE87-4F53-9DC9-72414AD1F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48">
              <a:extLst>
                <a:ext uri="{FF2B5EF4-FFF2-40B4-BE49-F238E27FC236}">
                  <a16:creationId xmlns:a16="http://schemas.microsoft.com/office/drawing/2014/main" id="{55C88911-7FE8-4196-8D02-DAB1B62D9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49">
              <a:extLst>
                <a:ext uri="{FF2B5EF4-FFF2-40B4-BE49-F238E27FC236}">
                  <a16:creationId xmlns:a16="http://schemas.microsoft.com/office/drawing/2014/main" id="{BAD26C77-660F-4C9C-9A98-234048198B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8">
              <a:extLst>
                <a:ext uri="{FF2B5EF4-FFF2-40B4-BE49-F238E27FC236}">
                  <a16:creationId xmlns:a16="http://schemas.microsoft.com/office/drawing/2014/main" id="{507A2021-3F23-43FC-AB0D-130B575906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106">
              <a:extLst>
                <a:ext uri="{FF2B5EF4-FFF2-40B4-BE49-F238E27FC236}">
                  <a16:creationId xmlns:a16="http://schemas.microsoft.com/office/drawing/2014/main" id="{CB855C11-52EB-43D9-8831-1A26FCE12A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19">
              <a:extLst>
                <a:ext uri="{FF2B5EF4-FFF2-40B4-BE49-F238E27FC236}">
                  <a16:creationId xmlns:a16="http://schemas.microsoft.com/office/drawing/2014/main" id="{1A6AD416-1A17-49A9-8301-8C0A5A78CA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20">
              <a:extLst>
                <a:ext uri="{FF2B5EF4-FFF2-40B4-BE49-F238E27FC236}">
                  <a16:creationId xmlns:a16="http://schemas.microsoft.com/office/drawing/2014/main" id="{F03687D9-14CC-461B-B4B5-907E10B6A1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26">
              <a:extLst>
                <a:ext uri="{FF2B5EF4-FFF2-40B4-BE49-F238E27FC236}">
                  <a16:creationId xmlns:a16="http://schemas.microsoft.com/office/drawing/2014/main" id="{FCC639BE-A7F9-46A2-955A-3ACA454554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27">
              <a:extLst>
                <a:ext uri="{FF2B5EF4-FFF2-40B4-BE49-F238E27FC236}">
                  <a16:creationId xmlns:a16="http://schemas.microsoft.com/office/drawing/2014/main" id="{B3FED40E-A961-4D78-947A-5AC1BD510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28">
              <a:extLst>
                <a:ext uri="{FF2B5EF4-FFF2-40B4-BE49-F238E27FC236}">
                  <a16:creationId xmlns:a16="http://schemas.microsoft.com/office/drawing/2014/main" id="{1445BCDF-9E07-46AD-A6B5-5BEFA223C1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Freeform 55">
              <a:extLst>
                <a:ext uri="{FF2B5EF4-FFF2-40B4-BE49-F238E27FC236}">
                  <a16:creationId xmlns:a16="http://schemas.microsoft.com/office/drawing/2014/main" id="{23324DC7-93D9-451A-9ABF-1B4D92BF22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Freeform 56">
              <a:extLst>
                <a:ext uri="{FF2B5EF4-FFF2-40B4-BE49-F238E27FC236}">
                  <a16:creationId xmlns:a16="http://schemas.microsoft.com/office/drawing/2014/main" id="{003474BA-A947-4598-96BB-BAACE2411D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57">
              <a:extLst>
                <a:ext uri="{FF2B5EF4-FFF2-40B4-BE49-F238E27FC236}">
                  <a16:creationId xmlns:a16="http://schemas.microsoft.com/office/drawing/2014/main" id="{04426A72-0FD0-478F-AAC5-B49E142535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Freeform 60">
              <a:extLst>
                <a:ext uri="{FF2B5EF4-FFF2-40B4-BE49-F238E27FC236}">
                  <a16:creationId xmlns:a16="http://schemas.microsoft.com/office/drawing/2014/main" id="{17260BB0-9DCA-4927-89A5-1314AD40EB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Freeform 61">
              <a:extLst>
                <a:ext uri="{FF2B5EF4-FFF2-40B4-BE49-F238E27FC236}">
                  <a16:creationId xmlns:a16="http://schemas.microsoft.com/office/drawing/2014/main" id="{F459656F-63AC-4FC7-8D12-282B9B0C4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5">
              <a:extLst>
                <a:ext uri="{FF2B5EF4-FFF2-40B4-BE49-F238E27FC236}">
                  <a16:creationId xmlns:a16="http://schemas.microsoft.com/office/drawing/2014/main" id="{5C345A48-BE33-4B10-AF97-207DC7E2CC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6">
              <a:extLst>
                <a:ext uri="{FF2B5EF4-FFF2-40B4-BE49-F238E27FC236}">
                  <a16:creationId xmlns:a16="http://schemas.microsoft.com/office/drawing/2014/main" id="{65503F74-3A89-46DD-AD4D-9BB164E252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7">
              <a:extLst>
                <a:ext uri="{FF2B5EF4-FFF2-40B4-BE49-F238E27FC236}">
                  <a16:creationId xmlns:a16="http://schemas.microsoft.com/office/drawing/2014/main" id="{5D8D4A6C-9C30-46E6-953F-8FFE24534F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8">
              <a:extLst>
                <a:ext uri="{FF2B5EF4-FFF2-40B4-BE49-F238E27FC236}">
                  <a16:creationId xmlns:a16="http://schemas.microsoft.com/office/drawing/2014/main" id="{844B12AB-BDBA-412B-8127-0671AB6BF8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9">
              <a:extLst>
                <a:ext uri="{FF2B5EF4-FFF2-40B4-BE49-F238E27FC236}">
                  <a16:creationId xmlns:a16="http://schemas.microsoft.com/office/drawing/2014/main" id="{84AE8FA4-8AC5-4D0E-9FF8-B6F6D961FC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11">
              <a:extLst>
                <a:ext uri="{FF2B5EF4-FFF2-40B4-BE49-F238E27FC236}">
                  <a16:creationId xmlns:a16="http://schemas.microsoft.com/office/drawing/2014/main" id="{462515DF-512D-49E0-B5FE-637D9E352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12">
              <a:extLst>
                <a:ext uri="{FF2B5EF4-FFF2-40B4-BE49-F238E27FC236}">
                  <a16:creationId xmlns:a16="http://schemas.microsoft.com/office/drawing/2014/main" id="{342CB8A0-096D-4A9F-B962-294DB670BD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13">
              <a:extLst>
                <a:ext uri="{FF2B5EF4-FFF2-40B4-BE49-F238E27FC236}">
                  <a16:creationId xmlns:a16="http://schemas.microsoft.com/office/drawing/2014/main" id="{6870353D-6B96-4946-8BB5-015BF6E6E2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14">
              <a:extLst>
                <a:ext uri="{FF2B5EF4-FFF2-40B4-BE49-F238E27FC236}">
                  <a16:creationId xmlns:a16="http://schemas.microsoft.com/office/drawing/2014/main" id="{20249E38-6114-4065-8836-941D6C55D5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16">
              <a:extLst>
                <a:ext uri="{FF2B5EF4-FFF2-40B4-BE49-F238E27FC236}">
                  <a16:creationId xmlns:a16="http://schemas.microsoft.com/office/drawing/2014/main" id="{BDA5073D-3C1B-4779-8DEF-FD9CD5308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17">
              <a:extLst>
                <a:ext uri="{FF2B5EF4-FFF2-40B4-BE49-F238E27FC236}">
                  <a16:creationId xmlns:a16="http://schemas.microsoft.com/office/drawing/2014/main" id="{79505220-ED85-46B5-A218-0991FA5794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21">
              <a:extLst>
                <a:ext uri="{FF2B5EF4-FFF2-40B4-BE49-F238E27FC236}">
                  <a16:creationId xmlns:a16="http://schemas.microsoft.com/office/drawing/2014/main" id="{A8513416-DF87-4A83-8026-AF40654BAE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25">
              <a:extLst>
                <a:ext uri="{FF2B5EF4-FFF2-40B4-BE49-F238E27FC236}">
                  <a16:creationId xmlns:a16="http://schemas.microsoft.com/office/drawing/2014/main" id="{AF0489C4-7984-4A49-9D02-ACE2DD3EC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29">
              <a:extLst>
                <a:ext uri="{FF2B5EF4-FFF2-40B4-BE49-F238E27FC236}">
                  <a16:creationId xmlns:a16="http://schemas.microsoft.com/office/drawing/2014/main" id="{3DB0DE7C-BF6D-4059-94C4-FD4D6E7BA9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31">
              <a:extLst>
                <a:ext uri="{FF2B5EF4-FFF2-40B4-BE49-F238E27FC236}">
                  <a16:creationId xmlns:a16="http://schemas.microsoft.com/office/drawing/2014/main" id="{5B58E23E-6D06-4F24-B6F8-98AE632C2A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32">
              <a:extLst>
                <a:ext uri="{FF2B5EF4-FFF2-40B4-BE49-F238E27FC236}">
                  <a16:creationId xmlns:a16="http://schemas.microsoft.com/office/drawing/2014/main" id="{7D87D95A-4B48-4140-BB5C-9A33AACBF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33">
              <a:extLst>
                <a:ext uri="{FF2B5EF4-FFF2-40B4-BE49-F238E27FC236}">
                  <a16:creationId xmlns:a16="http://schemas.microsoft.com/office/drawing/2014/main" id="{6D78BEA4-B995-4BEC-A3B4-C580D646AD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34">
              <a:extLst>
                <a:ext uri="{FF2B5EF4-FFF2-40B4-BE49-F238E27FC236}">
                  <a16:creationId xmlns:a16="http://schemas.microsoft.com/office/drawing/2014/main" id="{C075F1AC-7155-4487-8B7A-0C74E2C65D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35">
              <a:extLst>
                <a:ext uri="{FF2B5EF4-FFF2-40B4-BE49-F238E27FC236}">
                  <a16:creationId xmlns:a16="http://schemas.microsoft.com/office/drawing/2014/main" id="{2923812A-0930-464A-B863-8232CDF9BE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36">
              <a:extLst>
                <a:ext uri="{FF2B5EF4-FFF2-40B4-BE49-F238E27FC236}">
                  <a16:creationId xmlns:a16="http://schemas.microsoft.com/office/drawing/2014/main" id="{5B22D5AF-1F95-4943-ADBD-50BF0DDC9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37">
              <a:extLst>
                <a:ext uri="{FF2B5EF4-FFF2-40B4-BE49-F238E27FC236}">
                  <a16:creationId xmlns:a16="http://schemas.microsoft.com/office/drawing/2014/main" id="{09709304-5160-4325-BE4E-F970450FA8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38">
              <a:extLst>
                <a:ext uri="{FF2B5EF4-FFF2-40B4-BE49-F238E27FC236}">
                  <a16:creationId xmlns:a16="http://schemas.microsoft.com/office/drawing/2014/main" id="{6086BD94-D139-4DEE-9FB6-849360DABF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39">
              <a:extLst>
                <a:ext uri="{FF2B5EF4-FFF2-40B4-BE49-F238E27FC236}">
                  <a16:creationId xmlns:a16="http://schemas.microsoft.com/office/drawing/2014/main" id="{84B8A4B1-C709-4864-851E-6A76DE4E52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40">
              <a:extLst>
                <a:ext uri="{FF2B5EF4-FFF2-40B4-BE49-F238E27FC236}">
                  <a16:creationId xmlns:a16="http://schemas.microsoft.com/office/drawing/2014/main" id="{51183B3E-65BA-45BB-9238-E5553DA7E2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41">
              <a:extLst>
                <a:ext uri="{FF2B5EF4-FFF2-40B4-BE49-F238E27FC236}">
                  <a16:creationId xmlns:a16="http://schemas.microsoft.com/office/drawing/2014/main" id="{B456CBC6-D8DB-4226-8743-8355D0C1E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42">
              <a:extLst>
                <a:ext uri="{FF2B5EF4-FFF2-40B4-BE49-F238E27FC236}">
                  <a16:creationId xmlns:a16="http://schemas.microsoft.com/office/drawing/2014/main" id="{2A43AE63-9201-415C-A88E-C52685BF9A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44">
              <a:extLst>
                <a:ext uri="{FF2B5EF4-FFF2-40B4-BE49-F238E27FC236}">
                  <a16:creationId xmlns:a16="http://schemas.microsoft.com/office/drawing/2014/main" id="{0BB8C75E-6B9A-4E95-85CF-ACD2D2AD2B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45">
              <a:extLst>
                <a:ext uri="{FF2B5EF4-FFF2-40B4-BE49-F238E27FC236}">
                  <a16:creationId xmlns:a16="http://schemas.microsoft.com/office/drawing/2014/main" id="{F593E6EC-FB46-40CB-825C-C1305B1FB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46">
              <a:extLst>
                <a:ext uri="{FF2B5EF4-FFF2-40B4-BE49-F238E27FC236}">
                  <a16:creationId xmlns:a16="http://schemas.microsoft.com/office/drawing/2014/main" id="{517F36F0-8630-4831-9057-6CA9B217B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47">
              <a:extLst>
                <a:ext uri="{FF2B5EF4-FFF2-40B4-BE49-F238E27FC236}">
                  <a16:creationId xmlns:a16="http://schemas.microsoft.com/office/drawing/2014/main" id="{9614B5E6-3CE1-465E-8381-646179E1B1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48">
              <a:extLst>
                <a:ext uri="{FF2B5EF4-FFF2-40B4-BE49-F238E27FC236}">
                  <a16:creationId xmlns:a16="http://schemas.microsoft.com/office/drawing/2014/main" id="{5A40C31A-16AE-42C0-AC3B-52DCA2F5A2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49">
              <a:extLst>
                <a:ext uri="{FF2B5EF4-FFF2-40B4-BE49-F238E27FC236}">
                  <a16:creationId xmlns:a16="http://schemas.microsoft.com/office/drawing/2014/main" id="{CE95CDB5-B8FA-431B-B9BE-7791AD92C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1026" name="Picture 2">
            <a:extLst>
              <a:ext uri="{FF2B5EF4-FFF2-40B4-BE49-F238E27FC236}">
                <a16:creationId xmlns:a16="http://schemas.microsoft.com/office/drawing/2014/main" id="{704FD67D-3C4B-20E4-7773-0E810023422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830" y="4469974"/>
            <a:ext cx="2377059" cy="23770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58341EA-E661-5779-383D-667F71EC6CA9}"/>
              </a:ext>
            </a:extLst>
          </p:cNvPr>
          <p:cNvSpPr txBox="1"/>
          <p:nvPr/>
        </p:nvSpPr>
        <p:spPr>
          <a:xfrm>
            <a:off x="9587317" y="6466484"/>
            <a:ext cx="4500210" cy="400110"/>
          </a:xfrm>
          <a:prstGeom prst="rect">
            <a:avLst/>
          </a:prstGeom>
          <a:noFill/>
        </p:spPr>
        <p:txBody>
          <a:bodyPr wrap="square" rtlCol="0">
            <a:spAutoFit/>
          </a:bodyPr>
          <a:lstStyle/>
          <a:p>
            <a:r>
              <a:rPr lang="en-US" sz="1600" dirty="0"/>
              <a:t>Prepared by</a:t>
            </a:r>
            <a:r>
              <a:rPr lang="en-US" sz="2000" dirty="0"/>
              <a:t>: </a:t>
            </a:r>
            <a:r>
              <a:rPr lang="en-US" sz="1600" b="1" dirty="0"/>
              <a:t>Komal Kolte</a:t>
            </a:r>
            <a:endParaRPr lang="en-US" sz="2000" b="1" dirty="0"/>
          </a:p>
        </p:txBody>
      </p:sp>
      <p:sp>
        <p:nvSpPr>
          <p:cNvPr id="6" name="TextBox 5">
            <a:extLst>
              <a:ext uri="{FF2B5EF4-FFF2-40B4-BE49-F238E27FC236}">
                <a16:creationId xmlns:a16="http://schemas.microsoft.com/office/drawing/2014/main" id="{7948FD9B-91C1-C068-9ABD-E3583B68F998}"/>
              </a:ext>
            </a:extLst>
          </p:cNvPr>
          <p:cNvSpPr txBox="1"/>
          <p:nvPr/>
        </p:nvSpPr>
        <p:spPr>
          <a:xfrm>
            <a:off x="3478452" y="5659923"/>
            <a:ext cx="5465798" cy="584775"/>
          </a:xfrm>
          <a:prstGeom prst="rect">
            <a:avLst/>
          </a:prstGeom>
          <a:noFill/>
        </p:spPr>
        <p:txBody>
          <a:bodyPr wrap="square" rtlCol="0">
            <a:spAutoFit/>
          </a:bodyPr>
          <a:lstStyle/>
          <a:p>
            <a:pPr algn="ctr"/>
            <a:r>
              <a:rPr lang="en-US" sz="1600" b="1" i="1" dirty="0"/>
              <a:t>Delivering Daily Comfort at Your Doorstep - DND </a:t>
            </a:r>
          </a:p>
          <a:p>
            <a:pPr algn="ctr"/>
            <a:r>
              <a:rPr lang="en-US" sz="1600" b="1" i="1" dirty="0"/>
              <a:t>Your Daily Needs, Our Priority!</a:t>
            </a:r>
            <a:endParaRPr lang="en-US" sz="2000" b="1" i="1" dirty="0"/>
          </a:p>
        </p:txBody>
      </p:sp>
    </p:spTree>
    <p:extLst>
      <p:ext uri="{BB962C8B-B14F-4D97-AF65-F5344CB8AC3E}">
        <p14:creationId xmlns:p14="http://schemas.microsoft.com/office/powerpoint/2010/main" val="3817274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EF4D4-1174-1664-1143-D2DF5941656B}"/>
              </a:ext>
            </a:extLst>
          </p:cNvPr>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Case Understanding – Daily Needs Delivery LLP (DND) </a:t>
            </a:r>
          </a:p>
        </p:txBody>
      </p:sp>
      <p:sp>
        <p:nvSpPr>
          <p:cNvPr id="3" name="Content Placeholder 2">
            <a:extLst>
              <a:ext uri="{FF2B5EF4-FFF2-40B4-BE49-F238E27FC236}">
                <a16:creationId xmlns:a16="http://schemas.microsoft.com/office/drawing/2014/main" id="{6D8A626D-B552-6E93-ED38-3B6336A4EFB4}"/>
              </a:ext>
            </a:extLst>
          </p:cNvPr>
          <p:cNvSpPr>
            <a:spLocks noGrp="1"/>
          </p:cNvSpPr>
          <p:nvPr>
            <p:ph idx="1"/>
          </p:nvPr>
        </p:nvSpPr>
        <p:spPr>
          <a:xfrm>
            <a:off x="1069848" y="1624148"/>
            <a:ext cx="10153323" cy="4351338"/>
          </a:xfrm>
        </p:spPr>
        <p:txBody>
          <a:bodyPr>
            <a:normAutofit fontScale="92500"/>
          </a:bodyPr>
          <a:lstStyle/>
          <a:p>
            <a:pPr marL="0" indent="0">
              <a:buNone/>
            </a:pPr>
            <a:r>
              <a:rPr lang="en-IN" dirty="0">
                <a:solidFill>
                  <a:srgbClr val="000000"/>
                </a:solidFill>
                <a:latin typeface="roboto condensed" panose="020F0502020204030204" pitchFamily="34" charset="0"/>
              </a:rPr>
              <a:t>DND uses a</a:t>
            </a:r>
            <a:r>
              <a:rPr lang="en-IN" b="0" i="0" dirty="0">
                <a:solidFill>
                  <a:srgbClr val="000000"/>
                </a:solidFill>
                <a:effectLst/>
                <a:latin typeface="roboto condensed" panose="020F0502020204030204" pitchFamily="34" charset="0"/>
              </a:rPr>
              <a:t>pp-based ordering system where customers (in cities Bangalore, Delhi and Hyderabad) can order for their daily needs of milk products – milk, curd and paneer particularly ONLINE from the App. </a:t>
            </a:r>
          </a:p>
          <a:p>
            <a:r>
              <a:rPr lang="en-IN" dirty="0">
                <a:solidFill>
                  <a:srgbClr val="000000"/>
                </a:solidFill>
                <a:latin typeface="roboto condensed" panose="020F0502020204030204" pitchFamily="34" charset="0"/>
              </a:rPr>
              <a:t>App features currently:</a:t>
            </a:r>
          </a:p>
          <a:p>
            <a:pPr marL="0" indent="0">
              <a:buNone/>
            </a:pPr>
            <a:r>
              <a:rPr lang="en-IN" dirty="0">
                <a:solidFill>
                  <a:srgbClr val="000000"/>
                </a:solidFill>
                <a:latin typeface="roboto condensed" panose="020F0502020204030204" pitchFamily="34" charset="0"/>
              </a:rPr>
              <a:t>	1. </a:t>
            </a:r>
            <a:r>
              <a:rPr lang="en-IN" sz="1800" dirty="0">
                <a:solidFill>
                  <a:srgbClr val="000000"/>
                </a:solidFill>
                <a:latin typeface="roboto condensed" panose="020F0502020204030204" pitchFamily="34" charset="0"/>
              </a:rPr>
              <a:t>M</a:t>
            </a:r>
            <a:r>
              <a:rPr lang="en-IN" sz="1800" b="0" i="0" dirty="0">
                <a:solidFill>
                  <a:srgbClr val="000000"/>
                </a:solidFill>
                <a:effectLst/>
                <a:latin typeface="roboto condensed" panose="020F0502020204030204" pitchFamily="34" charset="0"/>
              </a:rPr>
              <a:t>anage or subscribe for monthly deliveries in the app</a:t>
            </a:r>
          </a:p>
          <a:p>
            <a:pPr marL="0" indent="0">
              <a:buNone/>
            </a:pPr>
            <a:r>
              <a:rPr lang="en-IN" sz="1800" dirty="0">
                <a:solidFill>
                  <a:srgbClr val="000000"/>
                </a:solidFill>
                <a:latin typeface="roboto condensed" panose="020F0502020204030204" pitchFamily="34" charset="0"/>
              </a:rPr>
              <a:t>	2. M</a:t>
            </a:r>
            <a:r>
              <a:rPr lang="en-IN" sz="1800" b="0" i="0" dirty="0">
                <a:solidFill>
                  <a:srgbClr val="000000"/>
                </a:solidFill>
                <a:effectLst/>
                <a:latin typeface="roboto condensed" panose="020F0502020204030204" pitchFamily="34" charset="0"/>
              </a:rPr>
              <a:t>ark dates when they don't need delivery </a:t>
            </a:r>
            <a:r>
              <a:rPr lang="en-IN" sz="1800" dirty="0">
                <a:solidFill>
                  <a:srgbClr val="000000"/>
                </a:solidFill>
                <a:latin typeface="roboto condensed" panose="020F0502020204030204" pitchFamily="34" charset="0"/>
              </a:rPr>
              <a:t>in the app</a:t>
            </a:r>
          </a:p>
          <a:p>
            <a:pPr marL="0" indent="0">
              <a:buNone/>
            </a:pPr>
            <a:r>
              <a:rPr lang="en-IN" sz="1800" b="0" i="0" dirty="0">
                <a:solidFill>
                  <a:srgbClr val="000000"/>
                </a:solidFill>
                <a:effectLst/>
                <a:latin typeface="roboto condensed" panose="020F0502020204030204" pitchFamily="34" charset="0"/>
              </a:rPr>
              <a:t>	3. Wallet </a:t>
            </a:r>
            <a:r>
              <a:rPr lang="en-IN" sz="1800" dirty="0">
                <a:solidFill>
                  <a:srgbClr val="000000"/>
                </a:solidFill>
                <a:latin typeface="roboto condensed" panose="020F0502020204030204" pitchFamily="34" charset="0"/>
              </a:rPr>
              <a:t>payment based on recharge using BHIM UPI</a:t>
            </a:r>
          </a:p>
          <a:p>
            <a:pPr marL="0" indent="0">
              <a:buNone/>
            </a:pPr>
            <a:r>
              <a:rPr lang="en-IN" sz="1800" b="0" i="0" dirty="0">
                <a:solidFill>
                  <a:srgbClr val="000000"/>
                </a:solidFill>
                <a:effectLst/>
                <a:latin typeface="roboto condensed" panose="020F0502020204030204" pitchFamily="34" charset="0"/>
              </a:rPr>
              <a:t>	4. </a:t>
            </a:r>
            <a:r>
              <a:rPr lang="en-IN" sz="1700" dirty="0">
                <a:solidFill>
                  <a:srgbClr val="000000"/>
                </a:solidFill>
                <a:latin typeface="roboto condensed" panose="020F0502020204030204" pitchFamily="34" charset="0"/>
              </a:rPr>
              <a:t>R</a:t>
            </a:r>
            <a:r>
              <a:rPr lang="en-IN" sz="1700" b="0" i="0" dirty="0">
                <a:solidFill>
                  <a:srgbClr val="000000"/>
                </a:solidFill>
                <a:effectLst/>
                <a:latin typeface="roboto condensed" panose="020F0502020204030204" pitchFamily="34" charset="0"/>
              </a:rPr>
              <a:t>efer services to friends and family</a:t>
            </a:r>
          </a:p>
          <a:p>
            <a:pPr marL="0" indent="0">
              <a:buNone/>
            </a:pPr>
            <a:r>
              <a:rPr lang="en-IN" sz="1800" dirty="0">
                <a:solidFill>
                  <a:srgbClr val="000000"/>
                </a:solidFill>
                <a:latin typeface="roboto condensed" panose="020F0502020204030204" pitchFamily="34" charset="0"/>
              </a:rPr>
              <a:t>	5. Delivery calendar visible in the app</a:t>
            </a:r>
            <a:r>
              <a:rPr lang="en-IN" sz="1800" b="0" i="0" dirty="0">
                <a:solidFill>
                  <a:srgbClr val="000000"/>
                </a:solidFill>
                <a:effectLst/>
                <a:latin typeface="roboto condensed" panose="020F0502020204030204" pitchFamily="34" charset="0"/>
              </a:rPr>
              <a:t> </a:t>
            </a:r>
            <a:endParaRPr lang="en-IN" b="0" i="0" dirty="0">
              <a:solidFill>
                <a:srgbClr val="000000"/>
              </a:solidFill>
              <a:effectLst/>
              <a:latin typeface="roboto condensed" panose="020F0502020204030204" pitchFamily="34" charset="0"/>
            </a:endParaRPr>
          </a:p>
          <a:p>
            <a:endParaRPr lang="en-US" dirty="0"/>
          </a:p>
        </p:txBody>
      </p:sp>
    </p:spTree>
    <p:extLst>
      <p:ext uri="{BB962C8B-B14F-4D97-AF65-F5344CB8AC3E}">
        <p14:creationId xmlns:p14="http://schemas.microsoft.com/office/powerpoint/2010/main" val="3955274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8CBA64-7743-4C5C-83B8-655DE1450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DE81FF-00C6-C9EA-6913-9935798529E5}"/>
              </a:ext>
            </a:extLst>
          </p:cNvPr>
          <p:cNvSpPr>
            <a:spLocks noGrp="1"/>
          </p:cNvSpPr>
          <p:nvPr>
            <p:ph type="title"/>
          </p:nvPr>
        </p:nvSpPr>
        <p:spPr>
          <a:xfrm>
            <a:off x="605263" y="4582827"/>
            <a:ext cx="3370079" cy="1398788"/>
          </a:xfrm>
          <a:ln w="9525">
            <a:solidFill>
              <a:schemeClr val="accent6">
                <a:lumMod val="40000"/>
                <a:lumOff val="60000"/>
              </a:schemeClr>
            </a:solidFill>
          </a:ln>
        </p:spPr>
        <p:txBody>
          <a:bodyPr>
            <a:normAutofit/>
          </a:bodyPr>
          <a:lstStyle/>
          <a:p>
            <a:r>
              <a:rPr lang="en-US" sz="2000" b="1" dirty="0">
                <a:latin typeface="Times New Roman" panose="02020603050405020304" pitchFamily="18" charset="0"/>
                <a:cs typeface="Times New Roman" panose="02020603050405020304" pitchFamily="18" charset="0"/>
              </a:rPr>
              <a:t>Management Principle:</a:t>
            </a:r>
            <a:br>
              <a:rPr lang="en-US" sz="2000" b="1"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Customer Centricity to drive the app adoption (hence sales)</a:t>
            </a:r>
            <a:endParaRPr lang="en-US" sz="2000" dirty="0">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12153040-1C1F-4962-9E5D-0793F73FC5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71012" y="-44968"/>
            <a:ext cx="4693761" cy="1003641"/>
            <a:chOff x="6771012" y="-54859"/>
            <a:chExt cx="4693761" cy="1003641"/>
          </a:xfrm>
        </p:grpSpPr>
        <p:sp>
          <p:nvSpPr>
            <p:cNvPr id="11" name="Freeform 10">
              <a:extLst>
                <a:ext uri="{FF2B5EF4-FFF2-40B4-BE49-F238E27FC236}">
                  <a16:creationId xmlns:a16="http://schemas.microsoft.com/office/drawing/2014/main" id="{22657FD3-A974-4296-9FBE-0C2FD52954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62153" y="110830"/>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5">
              <a:extLst>
                <a:ext uri="{FF2B5EF4-FFF2-40B4-BE49-F238E27FC236}">
                  <a16:creationId xmlns:a16="http://schemas.microsoft.com/office/drawing/2014/main" id="{887B7096-0CDA-429B-A1C2-CDAC575E9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66083" y="62502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8">
              <a:extLst>
                <a:ext uri="{FF2B5EF4-FFF2-40B4-BE49-F238E27FC236}">
                  <a16:creationId xmlns:a16="http://schemas.microsoft.com/office/drawing/2014/main" id="{BB5C54D6-30FE-4CE5-8C46-A7FD28A8A1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69497" y="368284"/>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52">
              <a:extLst>
                <a:ext uri="{FF2B5EF4-FFF2-40B4-BE49-F238E27FC236}">
                  <a16:creationId xmlns:a16="http://schemas.microsoft.com/office/drawing/2014/main" id="{EC42106A-B41F-4ADB-82C8-D3CDCA1C7C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51204" y="40918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54">
              <a:extLst>
                <a:ext uri="{FF2B5EF4-FFF2-40B4-BE49-F238E27FC236}">
                  <a16:creationId xmlns:a16="http://schemas.microsoft.com/office/drawing/2014/main" id="{ED969A3C-A50C-44D0-ABC9-7ADE93FBCC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8132" y="57281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9">
              <a:extLst>
                <a:ext uri="{FF2B5EF4-FFF2-40B4-BE49-F238E27FC236}">
                  <a16:creationId xmlns:a16="http://schemas.microsoft.com/office/drawing/2014/main" id="{341AB3CA-DC2A-4577-8F22-83D408C67A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07744" y="21409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8">
              <a:extLst>
                <a:ext uri="{FF2B5EF4-FFF2-40B4-BE49-F238E27FC236}">
                  <a16:creationId xmlns:a16="http://schemas.microsoft.com/office/drawing/2014/main" id="{E613EEB8-55A9-4D44-B402-00D03F775E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88510" y="6796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9">
              <a:extLst>
                <a:ext uri="{FF2B5EF4-FFF2-40B4-BE49-F238E27FC236}">
                  <a16:creationId xmlns:a16="http://schemas.microsoft.com/office/drawing/2014/main" id="{8F4D24CA-5C8D-49C0-ACC5-434542DDC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45905" y="752598"/>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4">
              <a:extLst>
                <a:ext uri="{FF2B5EF4-FFF2-40B4-BE49-F238E27FC236}">
                  <a16:creationId xmlns:a16="http://schemas.microsoft.com/office/drawing/2014/main" id="{1FFEFFD4-59AE-43E2-8D65-C2B6FD3C60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70000" y="4750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6">
              <a:extLst>
                <a:ext uri="{FF2B5EF4-FFF2-40B4-BE49-F238E27FC236}">
                  <a16:creationId xmlns:a16="http://schemas.microsoft.com/office/drawing/2014/main" id="{7A9DF6A7-06B9-4C7C-BB38-49BADFABF6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79969" y="1290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06">
              <a:extLst>
                <a:ext uri="{FF2B5EF4-FFF2-40B4-BE49-F238E27FC236}">
                  <a16:creationId xmlns:a16="http://schemas.microsoft.com/office/drawing/2014/main" id="{477D55E3-BEBF-4F32-8501-97DD438187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15668" y="5476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10">
              <a:extLst>
                <a:ext uri="{FF2B5EF4-FFF2-40B4-BE49-F238E27FC236}">
                  <a16:creationId xmlns:a16="http://schemas.microsoft.com/office/drawing/2014/main" id="{7524CAEC-4AFA-4EF2-A441-964B9319F0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93392" y="2998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23">
              <a:extLst>
                <a:ext uri="{FF2B5EF4-FFF2-40B4-BE49-F238E27FC236}">
                  <a16:creationId xmlns:a16="http://schemas.microsoft.com/office/drawing/2014/main" id="{12AEAA0B-80F2-49BE-8FE4-DAF46FDF06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75104" y="172222"/>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0">
              <a:extLst>
                <a:ext uri="{FF2B5EF4-FFF2-40B4-BE49-F238E27FC236}">
                  <a16:creationId xmlns:a16="http://schemas.microsoft.com/office/drawing/2014/main" id="{719C39C7-4E0E-4693-A9C9-90BD5C82E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48325" y="461471"/>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5">
              <a:extLst>
                <a:ext uri="{FF2B5EF4-FFF2-40B4-BE49-F238E27FC236}">
                  <a16:creationId xmlns:a16="http://schemas.microsoft.com/office/drawing/2014/main" id="{73F04989-E7CE-4345-914E-485DC1EFF2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39598" y="69882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73914653-6F3A-4492-92C5-D5B51F5B4C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8972" y="-65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
              <a:extLst>
                <a:ext uri="{FF2B5EF4-FFF2-40B4-BE49-F238E27FC236}">
                  <a16:creationId xmlns:a16="http://schemas.microsoft.com/office/drawing/2014/main" id="{A9FC54A4-336E-4076-9203-AA2D68215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29149" y="556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06">
              <a:extLst>
                <a:ext uri="{FF2B5EF4-FFF2-40B4-BE49-F238E27FC236}">
                  <a16:creationId xmlns:a16="http://schemas.microsoft.com/office/drawing/2014/main" id="{7BE7DE9E-E667-496B-8996-13CF79B193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77466" y="2821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0">
              <a:extLst>
                <a:ext uri="{FF2B5EF4-FFF2-40B4-BE49-F238E27FC236}">
                  <a16:creationId xmlns:a16="http://schemas.microsoft.com/office/drawing/2014/main" id="{1771F469-0310-43EB-85A0-D9BFF0D96A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96038" y="83988"/>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5">
              <a:extLst>
                <a:ext uri="{FF2B5EF4-FFF2-40B4-BE49-F238E27FC236}">
                  <a16:creationId xmlns:a16="http://schemas.microsoft.com/office/drawing/2014/main" id="{E1BA5C1F-DCD5-4D95-9884-0A08346991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99968" y="598185"/>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8">
              <a:extLst>
                <a:ext uri="{FF2B5EF4-FFF2-40B4-BE49-F238E27FC236}">
                  <a16:creationId xmlns:a16="http://schemas.microsoft.com/office/drawing/2014/main" id="{E4992CBB-3FD8-418A-B568-B47907CCC0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03382" y="341442"/>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2">
              <a:extLst>
                <a:ext uri="{FF2B5EF4-FFF2-40B4-BE49-F238E27FC236}">
                  <a16:creationId xmlns:a16="http://schemas.microsoft.com/office/drawing/2014/main" id="{1B87DF6E-8D8C-4FE7-A8CF-4408ABD047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85089" y="382346"/>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54">
              <a:extLst>
                <a:ext uri="{FF2B5EF4-FFF2-40B4-BE49-F238E27FC236}">
                  <a16:creationId xmlns:a16="http://schemas.microsoft.com/office/drawing/2014/main" id="{CDAABDF1-DB94-46F6-8825-97360C3BF3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62017" y="54597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9">
              <a:extLst>
                <a:ext uri="{FF2B5EF4-FFF2-40B4-BE49-F238E27FC236}">
                  <a16:creationId xmlns:a16="http://schemas.microsoft.com/office/drawing/2014/main" id="{E36FD073-63B2-4137-82CB-2B3D754DF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41629" y="187249"/>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8">
              <a:extLst>
                <a:ext uri="{FF2B5EF4-FFF2-40B4-BE49-F238E27FC236}">
                  <a16:creationId xmlns:a16="http://schemas.microsoft.com/office/drawing/2014/main" id="{C4ACAB12-D209-499A-A732-0D8F88941A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22395" y="652789"/>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4">
              <a:extLst>
                <a:ext uri="{FF2B5EF4-FFF2-40B4-BE49-F238E27FC236}">
                  <a16:creationId xmlns:a16="http://schemas.microsoft.com/office/drawing/2014/main" id="{645005B8-197A-4046-94EF-17115FFA8D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03885" y="44820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86">
              <a:extLst>
                <a:ext uri="{FF2B5EF4-FFF2-40B4-BE49-F238E27FC236}">
                  <a16:creationId xmlns:a16="http://schemas.microsoft.com/office/drawing/2014/main" id="{A9BA9B36-D9CE-409A-80D2-A44A673247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55553" y="224568"/>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6">
              <a:extLst>
                <a:ext uri="{FF2B5EF4-FFF2-40B4-BE49-F238E27FC236}">
                  <a16:creationId xmlns:a16="http://schemas.microsoft.com/office/drawing/2014/main" id="{C017D4DA-C769-4177-9064-AE44C2741E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49553" y="52081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10">
              <a:extLst>
                <a:ext uri="{FF2B5EF4-FFF2-40B4-BE49-F238E27FC236}">
                  <a16:creationId xmlns:a16="http://schemas.microsoft.com/office/drawing/2014/main" id="{68CB10AF-3534-40F8-A060-A4553445C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27277" y="272977"/>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23">
              <a:extLst>
                <a:ext uri="{FF2B5EF4-FFF2-40B4-BE49-F238E27FC236}">
                  <a16:creationId xmlns:a16="http://schemas.microsoft.com/office/drawing/2014/main" id="{03FFDE36-0C19-4CC1-BDD1-27A048FE9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97726" y="19570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30">
              <a:extLst>
                <a:ext uri="{FF2B5EF4-FFF2-40B4-BE49-F238E27FC236}">
                  <a16:creationId xmlns:a16="http://schemas.microsoft.com/office/drawing/2014/main" id="{72303E7A-1C17-48A7-93CA-7C7AFD7F23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82210" y="434629"/>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35">
              <a:extLst>
                <a:ext uri="{FF2B5EF4-FFF2-40B4-BE49-F238E27FC236}">
                  <a16:creationId xmlns:a16="http://schemas.microsoft.com/office/drawing/2014/main" id="{D067651F-28D9-48CB-A77C-A15EC7E4EB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83018" y="702146"/>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1D291151-E63E-499B-8FA8-89BA93D9FF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62857" y="-3334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8">
              <a:extLst>
                <a:ext uri="{FF2B5EF4-FFF2-40B4-BE49-F238E27FC236}">
                  <a16:creationId xmlns:a16="http://schemas.microsoft.com/office/drawing/2014/main" id="{89CB8859-CCFB-4D06-AECC-0029CA6194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63034" y="2885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6">
              <a:extLst>
                <a:ext uri="{FF2B5EF4-FFF2-40B4-BE49-F238E27FC236}">
                  <a16:creationId xmlns:a16="http://schemas.microsoft.com/office/drawing/2014/main" id="{2075F976-9885-4165-BC9C-DBA16FD38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73357" y="-399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
              <a:extLst>
                <a:ext uri="{FF2B5EF4-FFF2-40B4-BE49-F238E27FC236}">
                  <a16:creationId xmlns:a16="http://schemas.microsoft.com/office/drawing/2014/main" id="{760609C2-3DE5-4EDD-B7BF-A320FC1F23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64761" y="124645"/>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5">
              <a:extLst>
                <a:ext uri="{FF2B5EF4-FFF2-40B4-BE49-F238E27FC236}">
                  <a16:creationId xmlns:a16="http://schemas.microsoft.com/office/drawing/2014/main" id="{51823375-A051-4BC7-825B-0F6656043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68691" y="638842"/>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8">
              <a:extLst>
                <a:ext uri="{FF2B5EF4-FFF2-40B4-BE49-F238E27FC236}">
                  <a16:creationId xmlns:a16="http://schemas.microsoft.com/office/drawing/2014/main" id="{CFB367EA-590F-47B3-8700-EAF9963CE7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72105" y="382099"/>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52">
              <a:extLst>
                <a:ext uri="{FF2B5EF4-FFF2-40B4-BE49-F238E27FC236}">
                  <a16:creationId xmlns:a16="http://schemas.microsoft.com/office/drawing/2014/main" id="{DE400FD4-1037-42CF-84E1-8E60C7A6A9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553812" y="423003"/>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54">
              <a:extLst>
                <a:ext uri="{FF2B5EF4-FFF2-40B4-BE49-F238E27FC236}">
                  <a16:creationId xmlns:a16="http://schemas.microsoft.com/office/drawing/2014/main" id="{1A8EC63B-9778-42C3-8E45-B6B6224C9D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530740" y="586631"/>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9">
              <a:extLst>
                <a:ext uri="{FF2B5EF4-FFF2-40B4-BE49-F238E27FC236}">
                  <a16:creationId xmlns:a16="http://schemas.microsoft.com/office/drawing/2014/main" id="{B1CC9D87-2F53-4AB3-8F05-4D628F2CD6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510352" y="227906"/>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78">
              <a:extLst>
                <a:ext uri="{FF2B5EF4-FFF2-40B4-BE49-F238E27FC236}">
                  <a16:creationId xmlns:a16="http://schemas.microsoft.com/office/drawing/2014/main" id="{648CF0D8-56FC-478C-8B69-D8E76492F3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282824" y="60951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84">
              <a:extLst>
                <a:ext uri="{FF2B5EF4-FFF2-40B4-BE49-F238E27FC236}">
                  <a16:creationId xmlns:a16="http://schemas.microsoft.com/office/drawing/2014/main" id="{1E71CA55-130A-456D-A26A-D072544E12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214853" y="39362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86">
              <a:extLst>
                <a:ext uri="{FF2B5EF4-FFF2-40B4-BE49-F238E27FC236}">
                  <a16:creationId xmlns:a16="http://schemas.microsoft.com/office/drawing/2014/main" id="{FCA6EC8F-0157-4B9B-882A-82225E7E32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282576" y="87808"/>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06">
              <a:extLst>
                <a:ext uri="{FF2B5EF4-FFF2-40B4-BE49-F238E27FC236}">
                  <a16:creationId xmlns:a16="http://schemas.microsoft.com/office/drawing/2014/main" id="{2AC8E27E-3B2B-4726-B298-F8D6E843F1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018276" y="56146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10">
              <a:extLst>
                <a:ext uri="{FF2B5EF4-FFF2-40B4-BE49-F238E27FC236}">
                  <a16:creationId xmlns:a16="http://schemas.microsoft.com/office/drawing/2014/main" id="{97FA679C-2A10-445C-9C4E-7185405D7E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96000" y="3136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3">
              <a:extLst>
                <a:ext uri="{FF2B5EF4-FFF2-40B4-BE49-F238E27FC236}">
                  <a16:creationId xmlns:a16="http://schemas.microsoft.com/office/drawing/2014/main" id="{508CE495-5226-4004-A03C-A1A6986C05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77712" y="203965"/>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0">
              <a:extLst>
                <a:ext uri="{FF2B5EF4-FFF2-40B4-BE49-F238E27FC236}">
                  <a16:creationId xmlns:a16="http://schemas.microsoft.com/office/drawing/2014/main" id="{7E048EA9-47E8-455A-AD7B-24D1474A2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50933" y="4752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8">
              <a:extLst>
                <a:ext uri="{FF2B5EF4-FFF2-40B4-BE49-F238E27FC236}">
                  <a16:creationId xmlns:a16="http://schemas.microsoft.com/office/drawing/2014/main" id="{C0D48D73-E5D7-4D42-98D4-960F12F174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531580" y="731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8">
              <a:extLst>
                <a:ext uri="{FF2B5EF4-FFF2-40B4-BE49-F238E27FC236}">
                  <a16:creationId xmlns:a16="http://schemas.microsoft.com/office/drawing/2014/main" id="{96AC2D82-5C61-4A26-B2B5-B539F28B4D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031757" y="695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6">
              <a:extLst>
                <a:ext uri="{FF2B5EF4-FFF2-40B4-BE49-F238E27FC236}">
                  <a16:creationId xmlns:a16="http://schemas.microsoft.com/office/drawing/2014/main" id="{FAC301C4-466F-464C-A194-6E6FDF04F7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1007" y="870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8">
              <a:extLst>
                <a:ext uri="{FF2B5EF4-FFF2-40B4-BE49-F238E27FC236}">
                  <a16:creationId xmlns:a16="http://schemas.microsoft.com/office/drawing/2014/main" id="{B3D709AF-EABF-4CE4-9F48-4648CBA705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1431" y="566910"/>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84">
              <a:extLst>
                <a:ext uri="{FF2B5EF4-FFF2-40B4-BE49-F238E27FC236}">
                  <a16:creationId xmlns:a16="http://schemas.microsoft.com/office/drawing/2014/main" id="{04E78BF2-AFDF-4D21-9C53-6DB3E2B5D4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2921" y="362324"/>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86">
              <a:extLst>
                <a:ext uri="{FF2B5EF4-FFF2-40B4-BE49-F238E27FC236}">
                  <a16:creationId xmlns:a16="http://schemas.microsoft.com/office/drawing/2014/main" id="{6BA6D0CD-F8DC-4D2F-9D99-098F0F1253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2890" y="940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06">
              <a:extLst>
                <a:ext uri="{FF2B5EF4-FFF2-40B4-BE49-F238E27FC236}">
                  <a16:creationId xmlns:a16="http://schemas.microsoft.com/office/drawing/2014/main" id="{056AADDE-FBBA-497F-9A08-A7D5E3C713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589" y="51262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0">
              <a:extLst>
                <a:ext uri="{FF2B5EF4-FFF2-40B4-BE49-F238E27FC236}">
                  <a16:creationId xmlns:a16="http://schemas.microsoft.com/office/drawing/2014/main" id="{1F60A2E5-6C68-4EC0-A5C3-AD401385E6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6313" y="26479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12">
              <a:extLst>
                <a:ext uri="{FF2B5EF4-FFF2-40B4-BE49-F238E27FC236}">
                  <a16:creationId xmlns:a16="http://schemas.microsoft.com/office/drawing/2014/main" id="{99E55911-E2C8-4B40-98FD-79A3B760C1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6607" y="69143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23">
              <a:extLst>
                <a:ext uri="{FF2B5EF4-FFF2-40B4-BE49-F238E27FC236}">
                  <a16:creationId xmlns:a16="http://schemas.microsoft.com/office/drawing/2014/main" id="{12610BA4-0146-4CC0-BDB2-11A948F00F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8025" y="196956"/>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30">
              <a:extLst>
                <a:ext uri="{FF2B5EF4-FFF2-40B4-BE49-F238E27FC236}">
                  <a16:creationId xmlns:a16="http://schemas.microsoft.com/office/drawing/2014/main" id="{76946214-CF5D-4B57-8E22-854F5D5FA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11246" y="486205"/>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35">
              <a:extLst>
                <a:ext uri="{FF2B5EF4-FFF2-40B4-BE49-F238E27FC236}">
                  <a16:creationId xmlns:a16="http://schemas.microsoft.com/office/drawing/2014/main" id="{E285B1F0-7213-4DC0-A10E-B02797F53C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53661" y="78352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
              <a:extLst>
                <a:ext uri="{FF2B5EF4-FFF2-40B4-BE49-F238E27FC236}">
                  <a16:creationId xmlns:a16="http://schemas.microsoft.com/office/drawing/2014/main" id="{01025D1B-EAF1-4988-939A-476DDB2700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2070" y="2066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6">
              <a:extLst>
                <a:ext uri="{FF2B5EF4-FFF2-40B4-BE49-F238E27FC236}">
                  <a16:creationId xmlns:a16="http://schemas.microsoft.com/office/drawing/2014/main" id="{98AC36B2-A922-481E-8AC6-E0CEBACF4B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02007" y="4892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35">
              <a:extLst>
                <a:ext uri="{FF2B5EF4-FFF2-40B4-BE49-F238E27FC236}">
                  <a16:creationId xmlns:a16="http://schemas.microsoft.com/office/drawing/2014/main" id="{86793B47-6F23-4531-B615-2117296482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605580" y="820927"/>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4">
              <a:extLst>
                <a:ext uri="{FF2B5EF4-FFF2-40B4-BE49-F238E27FC236}">
                  <a16:creationId xmlns:a16="http://schemas.microsoft.com/office/drawing/2014/main" id="{E40091B3-76CD-40EF-A893-21701C3A69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013937" y="727248"/>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4">
              <a:extLst>
                <a:ext uri="{FF2B5EF4-FFF2-40B4-BE49-F238E27FC236}">
                  <a16:creationId xmlns:a16="http://schemas.microsoft.com/office/drawing/2014/main" id="{121648B0-1487-40D9-8DAE-916653F526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9500" y="78253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35">
              <a:extLst>
                <a:ext uri="{FF2B5EF4-FFF2-40B4-BE49-F238E27FC236}">
                  <a16:creationId xmlns:a16="http://schemas.microsoft.com/office/drawing/2014/main" id="{B5CF2290-AD1C-4885-917C-498579A14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41841" y="81980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4">
              <a:extLst>
                <a:ext uri="{FF2B5EF4-FFF2-40B4-BE49-F238E27FC236}">
                  <a16:creationId xmlns:a16="http://schemas.microsoft.com/office/drawing/2014/main" id="{F07321C0-AEED-46D0-A0E5-09BD430BC0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38871" y="765768"/>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84">
              <a:extLst>
                <a:ext uri="{FF2B5EF4-FFF2-40B4-BE49-F238E27FC236}">
                  <a16:creationId xmlns:a16="http://schemas.microsoft.com/office/drawing/2014/main" id="{13063EF5-53D0-4CD8-A83E-4089A06CEC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35602" y="776987"/>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35">
              <a:extLst>
                <a:ext uri="{FF2B5EF4-FFF2-40B4-BE49-F238E27FC236}">
                  <a16:creationId xmlns:a16="http://schemas.microsoft.com/office/drawing/2014/main" id="{B2C4E99F-A1C6-4344-BF75-27AFFD091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3873" y="791357"/>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4">
              <a:extLst>
                <a:ext uri="{FF2B5EF4-FFF2-40B4-BE49-F238E27FC236}">
                  <a16:creationId xmlns:a16="http://schemas.microsoft.com/office/drawing/2014/main" id="{00FF74AE-2593-4F6B-81F5-F590CBDE3A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24638" y="73675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4">
              <a:extLst>
                <a:ext uri="{FF2B5EF4-FFF2-40B4-BE49-F238E27FC236}">
                  <a16:creationId xmlns:a16="http://schemas.microsoft.com/office/drawing/2014/main" id="{0D88C936-973F-4C41-93CD-06ACC3BE0B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53545" y="83106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4">
              <a:extLst>
                <a:ext uri="{FF2B5EF4-FFF2-40B4-BE49-F238E27FC236}">
                  <a16:creationId xmlns:a16="http://schemas.microsoft.com/office/drawing/2014/main" id="{FBB916FA-E2F0-42B2-9568-E0EC975B89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53406" y="76618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4">
              <a:extLst>
                <a:ext uri="{FF2B5EF4-FFF2-40B4-BE49-F238E27FC236}">
                  <a16:creationId xmlns:a16="http://schemas.microsoft.com/office/drawing/2014/main" id="{2EED1F78-EBC1-42E8-B3ED-F3260AE703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240317" y="83914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5" name="Group 84">
            <a:extLst>
              <a:ext uri="{FF2B5EF4-FFF2-40B4-BE49-F238E27FC236}">
                <a16:creationId xmlns:a16="http://schemas.microsoft.com/office/drawing/2014/main" id="{9E420B60-EB39-4544-87CE-09C5D7DE30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24456" y="5884485"/>
            <a:ext cx="4752301" cy="951832"/>
            <a:chOff x="6624456" y="5930493"/>
            <a:chExt cx="4752301" cy="951832"/>
          </a:xfrm>
        </p:grpSpPr>
        <p:sp>
          <p:nvSpPr>
            <p:cNvPr id="86" name="Freeform 8">
              <a:extLst>
                <a:ext uri="{FF2B5EF4-FFF2-40B4-BE49-F238E27FC236}">
                  <a16:creationId xmlns:a16="http://schemas.microsoft.com/office/drawing/2014/main" id="{7E80A177-CE54-47FE-B857-BF477246A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5128" y="674290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5">
              <a:extLst>
                <a:ext uri="{FF2B5EF4-FFF2-40B4-BE49-F238E27FC236}">
                  <a16:creationId xmlns:a16="http://schemas.microsoft.com/office/drawing/2014/main" id="{A198D49F-543D-45A6-8055-BB8E0267A5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11214" y="6481642"/>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31">
              <a:extLst>
                <a:ext uri="{FF2B5EF4-FFF2-40B4-BE49-F238E27FC236}">
                  <a16:creationId xmlns:a16="http://schemas.microsoft.com/office/drawing/2014/main" id="{ECD712F5-F742-47FE-A71E-88165011FD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90137" y="6264505"/>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36">
              <a:extLst>
                <a:ext uri="{FF2B5EF4-FFF2-40B4-BE49-F238E27FC236}">
                  <a16:creationId xmlns:a16="http://schemas.microsoft.com/office/drawing/2014/main" id="{42492919-7062-4930-8341-A532F329CE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2949" y="6071027"/>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41">
              <a:extLst>
                <a:ext uri="{FF2B5EF4-FFF2-40B4-BE49-F238E27FC236}">
                  <a16:creationId xmlns:a16="http://schemas.microsoft.com/office/drawing/2014/main" id="{5F9DA937-61A8-4E63-B01C-F4A443DDF3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2949" y="63030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49">
              <a:extLst>
                <a:ext uri="{FF2B5EF4-FFF2-40B4-BE49-F238E27FC236}">
                  <a16:creationId xmlns:a16="http://schemas.microsoft.com/office/drawing/2014/main" id="{F5A6C680-A4FC-4262-8A10-BC70695E02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63831" y="6532250"/>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0">
              <a:extLst>
                <a:ext uri="{FF2B5EF4-FFF2-40B4-BE49-F238E27FC236}">
                  <a16:creationId xmlns:a16="http://schemas.microsoft.com/office/drawing/2014/main" id="{CD563E08-AB21-4835-A4DF-DDAF94780D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4409" y="627102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5">
              <a:extLst>
                <a:ext uri="{FF2B5EF4-FFF2-40B4-BE49-F238E27FC236}">
                  <a16:creationId xmlns:a16="http://schemas.microsoft.com/office/drawing/2014/main" id="{2A586E34-A7CD-4D99-9717-AABFBC282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7815" y="645892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7">
              <a:extLst>
                <a:ext uri="{FF2B5EF4-FFF2-40B4-BE49-F238E27FC236}">
                  <a16:creationId xmlns:a16="http://schemas.microsoft.com/office/drawing/2014/main" id="{EF31E361-DA1E-4CE6-98D8-291444CEEC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65294" y="6681956"/>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17">
              <a:extLst>
                <a:ext uri="{FF2B5EF4-FFF2-40B4-BE49-F238E27FC236}">
                  <a16:creationId xmlns:a16="http://schemas.microsoft.com/office/drawing/2014/main" id="{66829572-6C2D-47A1-A37E-CC2FA7E86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72050" y="6028572"/>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18">
              <a:extLst>
                <a:ext uri="{FF2B5EF4-FFF2-40B4-BE49-F238E27FC236}">
                  <a16:creationId xmlns:a16="http://schemas.microsoft.com/office/drawing/2014/main" id="{50DCE6C4-F390-41AE-B5CE-BB2DAF401A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61466" y="6606259"/>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19">
              <a:extLst>
                <a:ext uri="{FF2B5EF4-FFF2-40B4-BE49-F238E27FC236}">
                  <a16:creationId xmlns:a16="http://schemas.microsoft.com/office/drawing/2014/main" id="{B172F65D-71C6-45BA-94E4-377171B6FA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47983" y="6387216"/>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39">
              <a:extLst>
                <a:ext uri="{FF2B5EF4-FFF2-40B4-BE49-F238E27FC236}">
                  <a16:creationId xmlns:a16="http://schemas.microsoft.com/office/drawing/2014/main" id="{A1099F0A-8048-4CBD-9ED0-72CF3432E4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33386" y="6583450"/>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44">
              <a:extLst>
                <a:ext uri="{FF2B5EF4-FFF2-40B4-BE49-F238E27FC236}">
                  <a16:creationId xmlns:a16="http://schemas.microsoft.com/office/drawing/2014/main" id="{C9CAE903-ADB3-4CE4-950E-EE0837F2D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96245" y="611126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45">
              <a:extLst>
                <a:ext uri="{FF2B5EF4-FFF2-40B4-BE49-F238E27FC236}">
                  <a16:creationId xmlns:a16="http://schemas.microsoft.com/office/drawing/2014/main" id="{81FA9D8F-DF11-408E-A5F7-94E3C41BD0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2555" y="6322928"/>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8">
              <a:extLst>
                <a:ext uri="{FF2B5EF4-FFF2-40B4-BE49-F238E27FC236}">
                  <a16:creationId xmlns:a16="http://schemas.microsoft.com/office/drawing/2014/main" id="{4A8A749C-9CB9-446B-8CA4-7E77E2EDC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39098" y="6772684"/>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6">
              <a:extLst>
                <a:ext uri="{FF2B5EF4-FFF2-40B4-BE49-F238E27FC236}">
                  <a16:creationId xmlns:a16="http://schemas.microsoft.com/office/drawing/2014/main" id="{8DCE61AA-D23B-4949-B97D-8107FB4769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88303" y="669747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8">
              <a:extLst>
                <a:ext uri="{FF2B5EF4-FFF2-40B4-BE49-F238E27FC236}">
                  <a16:creationId xmlns:a16="http://schemas.microsoft.com/office/drawing/2014/main" id="{D5734C15-885E-4C4A-BCE2-40EEBC4201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29013" y="671605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25">
              <a:extLst>
                <a:ext uri="{FF2B5EF4-FFF2-40B4-BE49-F238E27FC236}">
                  <a16:creationId xmlns:a16="http://schemas.microsoft.com/office/drawing/2014/main" id="{0DF76958-CCA0-4139-9926-1713899D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45099" y="6447976"/>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1">
              <a:extLst>
                <a:ext uri="{FF2B5EF4-FFF2-40B4-BE49-F238E27FC236}">
                  <a16:creationId xmlns:a16="http://schemas.microsoft.com/office/drawing/2014/main" id="{997EAA8D-E8EB-4B67-BA2D-4CC4C6087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24022" y="623083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41">
              <a:extLst>
                <a:ext uri="{FF2B5EF4-FFF2-40B4-BE49-F238E27FC236}">
                  <a16:creationId xmlns:a16="http://schemas.microsoft.com/office/drawing/2014/main" id="{41C18114-E8E5-4736-9BE6-D4E67C3DF6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26834" y="627619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9">
              <a:extLst>
                <a:ext uri="{FF2B5EF4-FFF2-40B4-BE49-F238E27FC236}">
                  <a16:creationId xmlns:a16="http://schemas.microsoft.com/office/drawing/2014/main" id="{0389C81B-E6D1-4D7D-903B-154945D70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97716" y="6505408"/>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70">
              <a:extLst>
                <a:ext uri="{FF2B5EF4-FFF2-40B4-BE49-F238E27FC236}">
                  <a16:creationId xmlns:a16="http://schemas.microsoft.com/office/drawing/2014/main" id="{D2AB3F76-E9FC-4760-8087-74D9EC6B7A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08294" y="624418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85">
              <a:extLst>
                <a:ext uri="{FF2B5EF4-FFF2-40B4-BE49-F238E27FC236}">
                  <a16:creationId xmlns:a16="http://schemas.microsoft.com/office/drawing/2014/main" id="{BC4AA8F0-169B-4D3A-99B4-B8757EE21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11700" y="643208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87">
              <a:extLst>
                <a:ext uri="{FF2B5EF4-FFF2-40B4-BE49-F238E27FC236}">
                  <a16:creationId xmlns:a16="http://schemas.microsoft.com/office/drawing/2014/main" id="{2E71E590-28E1-4E12-A79C-376650B7B1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99179" y="6655114"/>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3">
              <a:extLst>
                <a:ext uri="{FF2B5EF4-FFF2-40B4-BE49-F238E27FC236}">
                  <a16:creationId xmlns:a16="http://schemas.microsoft.com/office/drawing/2014/main" id="{FB9AB424-39E3-46C5-A19E-DDEE175545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34692" y="6750567"/>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7">
              <a:extLst>
                <a:ext uri="{FF2B5EF4-FFF2-40B4-BE49-F238E27FC236}">
                  <a16:creationId xmlns:a16="http://schemas.microsoft.com/office/drawing/2014/main" id="{2ED9F50D-1DF6-4628-AC2C-FB8CAC3D04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05935" y="597443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8">
              <a:extLst>
                <a:ext uri="{FF2B5EF4-FFF2-40B4-BE49-F238E27FC236}">
                  <a16:creationId xmlns:a16="http://schemas.microsoft.com/office/drawing/2014/main" id="{0E070AAF-5102-4318-B35D-13957B198A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195351" y="6552121"/>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9">
              <a:extLst>
                <a:ext uri="{FF2B5EF4-FFF2-40B4-BE49-F238E27FC236}">
                  <a16:creationId xmlns:a16="http://schemas.microsoft.com/office/drawing/2014/main" id="{5436B656-AD36-4B2B-9198-4C370D8F70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182025" y="6283746"/>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39">
              <a:extLst>
                <a:ext uri="{FF2B5EF4-FFF2-40B4-BE49-F238E27FC236}">
                  <a16:creationId xmlns:a16="http://schemas.microsoft.com/office/drawing/2014/main" id="{2071E1E0-F515-47F5-A550-E9ED439385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67271" y="6556608"/>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44">
              <a:extLst>
                <a:ext uri="{FF2B5EF4-FFF2-40B4-BE49-F238E27FC236}">
                  <a16:creationId xmlns:a16="http://schemas.microsoft.com/office/drawing/2014/main" id="{7DCF15B1-1606-4701-8EC0-95112EC8FF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48602" y="5979595"/>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45">
              <a:extLst>
                <a:ext uri="{FF2B5EF4-FFF2-40B4-BE49-F238E27FC236}">
                  <a16:creationId xmlns:a16="http://schemas.microsoft.com/office/drawing/2014/main" id="{8C9C97D2-7D94-41DB-B4EC-4B69B0D509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46440" y="629608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8">
              <a:extLst>
                <a:ext uri="{FF2B5EF4-FFF2-40B4-BE49-F238E27FC236}">
                  <a16:creationId xmlns:a16="http://schemas.microsoft.com/office/drawing/2014/main" id="{65F9D91C-5585-464F-8086-E5ED0ADB5C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72983" y="674584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06">
              <a:extLst>
                <a:ext uri="{FF2B5EF4-FFF2-40B4-BE49-F238E27FC236}">
                  <a16:creationId xmlns:a16="http://schemas.microsoft.com/office/drawing/2014/main" id="{99F6EA4E-7EF3-4B4A-BEA7-0D3D931C0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22188" y="666381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8">
              <a:extLst>
                <a:ext uri="{FF2B5EF4-FFF2-40B4-BE49-F238E27FC236}">
                  <a16:creationId xmlns:a16="http://schemas.microsoft.com/office/drawing/2014/main" id="{BA526659-F1A4-4042-A108-76CFB3DBD7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478347" y="672697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25">
              <a:extLst>
                <a:ext uri="{FF2B5EF4-FFF2-40B4-BE49-F238E27FC236}">
                  <a16:creationId xmlns:a16="http://schemas.microsoft.com/office/drawing/2014/main" id="{9877EF40-90CB-4799-8572-4F4A5E10AC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713822" y="6536401"/>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29">
              <a:extLst>
                <a:ext uri="{FF2B5EF4-FFF2-40B4-BE49-F238E27FC236}">
                  <a16:creationId xmlns:a16="http://schemas.microsoft.com/office/drawing/2014/main" id="{285DA720-E488-4A9B-A140-1F44737ECF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733243" y="6057983"/>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31">
              <a:extLst>
                <a:ext uri="{FF2B5EF4-FFF2-40B4-BE49-F238E27FC236}">
                  <a16:creationId xmlns:a16="http://schemas.microsoft.com/office/drawing/2014/main" id="{D38D4092-51E3-4A36-8175-82F5C85F4F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692683" y="637736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36">
              <a:extLst>
                <a:ext uri="{FF2B5EF4-FFF2-40B4-BE49-F238E27FC236}">
                  <a16:creationId xmlns:a16="http://schemas.microsoft.com/office/drawing/2014/main" id="{6D5B3102-2CB4-4953-9813-30F073A296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495557" y="601806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41">
              <a:extLst>
                <a:ext uri="{FF2B5EF4-FFF2-40B4-BE49-F238E27FC236}">
                  <a16:creationId xmlns:a16="http://schemas.microsoft.com/office/drawing/2014/main" id="{AFCEC11A-95B5-4DF7-A30A-DD051FCDAB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495557" y="625006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49">
              <a:extLst>
                <a:ext uri="{FF2B5EF4-FFF2-40B4-BE49-F238E27FC236}">
                  <a16:creationId xmlns:a16="http://schemas.microsoft.com/office/drawing/2014/main" id="{C37CBD80-4119-4E02-94C4-260BA62B5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466439" y="647928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70">
              <a:extLst>
                <a:ext uri="{FF2B5EF4-FFF2-40B4-BE49-F238E27FC236}">
                  <a16:creationId xmlns:a16="http://schemas.microsoft.com/office/drawing/2014/main" id="{64EDD805-B615-4022-8A64-4554869C68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177017" y="6284843"/>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85">
              <a:extLst>
                <a:ext uri="{FF2B5EF4-FFF2-40B4-BE49-F238E27FC236}">
                  <a16:creationId xmlns:a16="http://schemas.microsoft.com/office/drawing/2014/main" id="{5A8DE9EF-D932-4386-88F7-1D0F5A2E1D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180423" y="6472737"/>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87">
              <a:extLst>
                <a:ext uri="{FF2B5EF4-FFF2-40B4-BE49-F238E27FC236}">
                  <a16:creationId xmlns:a16="http://schemas.microsoft.com/office/drawing/2014/main" id="{0439362E-63A9-4091-92AF-0B62036999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167902" y="6695771"/>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17">
              <a:extLst>
                <a:ext uri="{FF2B5EF4-FFF2-40B4-BE49-F238E27FC236}">
                  <a16:creationId xmlns:a16="http://schemas.microsoft.com/office/drawing/2014/main" id="{041EAA16-517F-47E9-AB9D-47740608E5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74658" y="601509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18">
              <a:extLst>
                <a:ext uri="{FF2B5EF4-FFF2-40B4-BE49-F238E27FC236}">
                  <a16:creationId xmlns:a16="http://schemas.microsoft.com/office/drawing/2014/main" id="{E0071F9A-C5AF-4EA0-A186-BF24F089D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4074" y="659277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19">
              <a:extLst>
                <a:ext uri="{FF2B5EF4-FFF2-40B4-BE49-F238E27FC236}">
                  <a16:creationId xmlns:a16="http://schemas.microsoft.com/office/drawing/2014/main" id="{8273660E-2FC8-4FED-8D67-CFF1D69A3D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0748" y="6324403"/>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39">
              <a:extLst>
                <a:ext uri="{FF2B5EF4-FFF2-40B4-BE49-F238E27FC236}">
                  <a16:creationId xmlns:a16="http://schemas.microsoft.com/office/drawing/2014/main" id="{92B33B56-557D-46CD-89E8-FA7B9BFF7C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35994" y="6563145"/>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44">
              <a:extLst>
                <a:ext uri="{FF2B5EF4-FFF2-40B4-BE49-F238E27FC236}">
                  <a16:creationId xmlns:a16="http://schemas.microsoft.com/office/drawing/2014/main" id="{43EAC14F-C938-4BCE-A1EC-4E31AEC3B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8853" y="6090959"/>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45">
              <a:extLst>
                <a:ext uri="{FF2B5EF4-FFF2-40B4-BE49-F238E27FC236}">
                  <a16:creationId xmlns:a16="http://schemas.microsoft.com/office/drawing/2014/main" id="{5C3C5159-9C8B-4BC2-BDF4-DB4B56DF5D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15163" y="6302623"/>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8">
              <a:extLst>
                <a:ext uri="{FF2B5EF4-FFF2-40B4-BE49-F238E27FC236}">
                  <a16:creationId xmlns:a16="http://schemas.microsoft.com/office/drawing/2014/main" id="{50ECDAAF-E711-4CBA-AD5D-B5A3525892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41706" y="675237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06">
              <a:extLst>
                <a:ext uri="{FF2B5EF4-FFF2-40B4-BE49-F238E27FC236}">
                  <a16:creationId xmlns:a16="http://schemas.microsoft.com/office/drawing/2014/main" id="{ABD3ADE5-C4C8-43BF-A004-1DB4E97675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690911" y="675223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70">
              <a:extLst>
                <a:ext uri="{FF2B5EF4-FFF2-40B4-BE49-F238E27FC236}">
                  <a16:creationId xmlns:a16="http://schemas.microsoft.com/office/drawing/2014/main" id="{E7018D39-07D6-4351-810D-29741E712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37330" y="6235999"/>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85">
              <a:extLst>
                <a:ext uri="{FF2B5EF4-FFF2-40B4-BE49-F238E27FC236}">
                  <a16:creationId xmlns:a16="http://schemas.microsoft.com/office/drawing/2014/main" id="{45EC1EF3-73E3-46EC-B05F-E68CE1676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40736" y="6423893"/>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87">
              <a:extLst>
                <a:ext uri="{FF2B5EF4-FFF2-40B4-BE49-F238E27FC236}">
                  <a16:creationId xmlns:a16="http://schemas.microsoft.com/office/drawing/2014/main" id="{D455521C-F22B-4367-ACA7-595CC4F42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8215" y="6646927"/>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03">
              <a:extLst>
                <a:ext uri="{FF2B5EF4-FFF2-40B4-BE49-F238E27FC236}">
                  <a16:creationId xmlns:a16="http://schemas.microsoft.com/office/drawing/2014/main" id="{9B228660-6A2E-4C6F-9B6C-D7A7CC69D6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35018" y="611334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17">
              <a:extLst>
                <a:ext uri="{FF2B5EF4-FFF2-40B4-BE49-F238E27FC236}">
                  <a16:creationId xmlns:a16="http://schemas.microsoft.com/office/drawing/2014/main" id="{C20DC9CF-6D6F-44D0-A7C5-3222D6A89A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4971" y="5966247"/>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18">
              <a:extLst>
                <a:ext uri="{FF2B5EF4-FFF2-40B4-BE49-F238E27FC236}">
                  <a16:creationId xmlns:a16="http://schemas.microsoft.com/office/drawing/2014/main" id="{78BFEA79-09D0-47A0-8777-82867E0ECC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24271" y="663936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19">
              <a:extLst>
                <a:ext uri="{FF2B5EF4-FFF2-40B4-BE49-F238E27FC236}">
                  <a16:creationId xmlns:a16="http://schemas.microsoft.com/office/drawing/2014/main" id="{A150377E-0862-45D6-9912-9237A1F857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11378" y="638073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39">
              <a:extLst>
                <a:ext uri="{FF2B5EF4-FFF2-40B4-BE49-F238E27FC236}">
                  <a16:creationId xmlns:a16="http://schemas.microsoft.com/office/drawing/2014/main" id="{44B0C21D-2951-47F9-88CA-1F4E98538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96307" y="6548421"/>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44">
              <a:extLst>
                <a:ext uri="{FF2B5EF4-FFF2-40B4-BE49-F238E27FC236}">
                  <a16:creationId xmlns:a16="http://schemas.microsoft.com/office/drawing/2014/main" id="{E5B500A1-AF9B-49A1-B6B0-51FC17B84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59166" y="6076235"/>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45">
              <a:extLst>
                <a:ext uri="{FF2B5EF4-FFF2-40B4-BE49-F238E27FC236}">
                  <a16:creationId xmlns:a16="http://schemas.microsoft.com/office/drawing/2014/main" id="{E4D6D63F-DCA7-42C7-A1FF-844F40C50B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75476" y="6287899"/>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a16="http://schemas.microsoft.com/office/drawing/2014/main" id="{8697CA0D-22DD-482E-9EBE-5AC02B1C09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02019" y="673765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35">
              <a:extLst>
                <a:ext uri="{FF2B5EF4-FFF2-40B4-BE49-F238E27FC236}">
                  <a16:creationId xmlns:a16="http://schemas.microsoft.com/office/drawing/2014/main" id="{0F638DFA-E3FC-449B-A784-DC4E10846E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11068" y="604093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54">
              <a:extLst>
                <a:ext uri="{FF2B5EF4-FFF2-40B4-BE49-F238E27FC236}">
                  <a16:creationId xmlns:a16="http://schemas.microsoft.com/office/drawing/2014/main" id="{30C58E92-3C12-4DDC-9E8B-6B8949D3EC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17909" y="594520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84">
              <a:extLst>
                <a:ext uri="{FF2B5EF4-FFF2-40B4-BE49-F238E27FC236}">
                  <a16:creationId xmlns:a16="http://schemas.microsoft.com/office/drawing/2014/main" id="{65C2555C-68ED-4AA1-8EC4-9ED08441E0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117059" y="607518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70">
              <a:extLst>
                <a:ext uri="{FF2B5EF4-FFF2-40B4-BE49-F238E27FC236}">
                  <a16:creationId xmlns:a16="http://schemas.microsoft.com/office/drawing/2014/main" id="{2E89B8BC-4B28-466A-9162-64BABFA94C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37349" y="609830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85">
              <a:extLst>
                <a:ext uri="{FF2B5EF4-FFF2-40B4-BE49-F238E27FC236}">
                  <a16:creationId xmlns:a16="http://schemas.microsoft.com/office/drawing/2014/main" id="{CE1C577C-8272-42AD-BA80-547605EE38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12741" y="609601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38">
              <a:extLst>
                <a:ext uri="{FF2B5EF4-FFF2-40B4-BE49-F238E27FC236}">
                  <a16:creationId xmlns:a16="http://schemas.microsoft.com/office/drawing/2014/main" id="{9D6179B9-63A8-4087-B0D7-442412CBD4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65941" y="6004156"/>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39">
              <a:extLst>
                <a:ext uri="{FF2B5EF4-FFF2-40B4-BE49-F238E27FC236}">
                  <a16:creationId xmlns:a16="http://schemas.microsoft.com/office/drawing/2014/main" id="{CADD67EC-77B7-47BA-9D84-FC526915ED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63951" y="6199762"/>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38">
              <a:extLst>
                <a:ext uri="{FF2B5EF4-FFF2-40B4-BE49-F238E27FC236}">
                  <a16:creationId xmlns:a16="http://schemas.microsoft.com/office/drawing/2014/main" id="{5CFAE0AC-B0B1-4BBD-A3B2-476B343D9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61807" y="606739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39">
              <a:extLst>
                <a:ext uri="{FF2B5EF4-FFF2-40B4-BE49-F238E27FC236}">
                  <a16:creationId xmlns:a16="http://schemas.microsoft.com/office/drawing/2014/main" id="{F33104F7-7254-4522-B3EF-B9391BA9DE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70379" y="5977807"/>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38">
              <a:extLst>
                <a:ext uri="{FF2B5EF4-FFF2-40B4-BE49-F238E27FC236}">
                  <a16:creationId xmlns:a16="http://schemas.microsoft.com/office/drawing/2014/main" id="{95F2981E-6FD0-4E2E-9C96-25DDC8ABF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84348" y="608122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39">
              <a:extLst>
                <a:ext uri="{FF2B5EF4-FFF2-40B4-BE49-F238E27FC236}">
                  <a16:creationId xmlns:a16="http://schemas.microsoft.com/office/drawing/2014/main" id="{C4B43AF8-30C3-4D75-9592-EB022861F6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32809" y="604404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61" name="Rectangle 160">
            <a:extLst>
              <a:ext uri="{FF2B5EF4-FFF2-40B4-BE49-F238E27FC236}">
                <a16:creationId xmlns:a16="http://schemas.microsoft.com/office/drawing/2014/main" id="{B4CE0640-B5AC-420F-A979-4701983D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2773" y="871729"/>
            <a:ext cx="7849227" cy="51099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3F5C237-0A76-2C0D-8520-8E93C192482A}"/>
              </a:ext>
            </a:extLst>
          </p:cNvPr>
          <p:cNvSpPr txBox="1"/>
          <p:nvPr/>
        </p:nvSpPr>
        <p:spPr>
          <a:xfrm>
            <a:off x="4342773" y="877518"/>
            <a:ext cx="7849227" cy="5386090"/>
          </a:xfrm>
          <a:prstGeom prst="rect">
            <a:avLst/>
          </a:prstGeom>
          <a:noFill/>
        </p:spPr>
        <p:txBody>
          <a:bodyPr wrap="square" rtlCol="0">
            <a:spAutoFit/>
          </a:bodyPr>
          <a:lstStyle/>
          <a:p>
            <a:pPr marL="342900" indent="-342900">
              <a:buFont typeface="+mj-lt"/>
              <a:buAutoNum type="arabicPeriod"/>
            </a:pPr>
            <a:r>
              <a:rPr lang="en-IN" sz="1600" b="1" i="0" dirty="0">
                <a:effectLst/>
                <a:latin typeface="Söhne"/>
              </a:rPr>
              <a:t>Real-time Tracking and Notifications </a:t>
            </a:r>
            <a:r>
              <a:rPr lang="en-IN" sz="1400" i="0" dirty="0">
                <a:effectLst/>
                <a:latin typeface="Söhne"/>
              </a:rPr>
              <a:t>for deliveries</a:t>
            </a:r>
            <a:endParaRPr lang="en-IN" sz="2000" b="1" i="0" dirty="0">
              <a:effectLst/>
              <a:latin typeface="Söhne"/>
            </a:endParaRPr>
          </a:p>
          <a:p>
            <a:pPr marL="342900" indent="-342900">
              <a:buFont typeface="+mj-lt"/>
              <a:buAutoNum type="arabicPeriod"/>
            </a:pPr>
            <a:endParaRPr lang="en-IN" sz="2000" b="1" dirty="0">
              <a:latin typeface="Söhne"/>
            </a:endParaRPr>
          </a:p>
          <a:p>
            <a:pPr marL="342900" indent="-342900">
              <a:buFont typeface="+mj-lt"/>
              <a:buAutoNum type="arabicPeriod"/>
            </a:pPr>
            <a:r>
              <a:rPr lang="en-IN" sz="1600" b="1" i="0" dirty="0">
                <a:effectLst/>
                <a:latin typeface="Söhne"/>
              </a:rPr>
              <a:t>Streamline Refund and Complaint Resolution Process </a:t>
            </a:r>
          </a:p>
          <a:p>
            <a:pPr marL="342900" indent="-342900">
              <a:buFont typeface="+mj-lt"/>
              <a:buAutoNum type="arabicPeriod"/>
            </a:pPr>
            <a:endParaRPr lang="en-IN" sz="1600" b="1" dirty="0">
              <a:latin typeface="Söhne"/>
            </a:endParaRPr>
          </a:p>
          <a:p>
            <a:pPr marL="342900" indent="-342900">
              <a:buFont typeface="+mj-lt"/>
              <a:buAutoNum type="arabicPeriod"/>
            </a:pPr>
            <a:r>
              <a:rPr lang="en-IN" sz="1600" b="1" i="0" dirty="0">
                <a:effectLst/>
                <a:latin typeface="Söhne"/>
              </a:rPr>
              <a:t>Educational Resources for Customers </a:t>
            </a:r>
            <a:r>
              <a:rPr lang="en-IN" sz="1400" i="0" dirty="0">
                <a:effectLst/>
                <a:latin typeface="Söhne"/>
              </a:rPr>
              <a:t>to generate awareness about new features </a:t>
            </a:r>
          </a:p>
          <a:p>
            <a:pPr marL="342900" indent="-342900">
              <a:buFont typeface="+mj-lt"/>
              <a:buAutoNum type="arabicPeriod"/>
            </a:pPr>
            <a:endParaRPr lang="en-IN" sz="1400" b="1" dirty="0">
              <a:latin typeface="Söhne"/>
            </a:endParaRPr>
          </a:p>
          <a:p>
            <a:pPr marL="342900" indent="-342900">
              <a:buFont typeface="+mj-lt"/>
              <a:buAutoNum type="arabicPeriod"/>
            </a:pPr>
            <a:r>
              <a:rPr lang="en-IN" sz="1600" b="1" i="0" dirty="0">
                <a:effectLst/>
                <a:latin typeface="Söhne"/>
              </a:rPr>
              <a:t>Continuous Monitoring and Iteration </a:t>
            </a:r>
            <a:r>
              <a:rPr lang="en-IN" sz="1400" i="0" dirty="0">
                <a:effectLst/>
                <a:latin typeface="Söhne"/>
              </a:rPr>
              <a:t>based on data analytics of trends, </a:t>
            </a:r>
            <a:r>
              <a:rPr lang="en-IN" sz="1400" dirty="0">
                <a:latin typeface="Söhne"/>
              </a:rPr>
              <a:t>areas for improvement, iterate the app </a:t>
            </a:r>
          </a:p>
          <a:p>
            <a:pPr marL="342900" indent="-342900">
              <a:buFont typeface="+mj-lt"/>
              <a:buAutoNum type="arabicPeriod"/>
            </a:pPr>
            <a:endParaRPr lang="en-IN" sz="1600" b="1" dirty="0">
              <a:latin typeface="Söhne"/>
            </a:endParaRPr>
          </a:p>
          <a:p>
            <a:pPr marL="342900" indent="-342900">
              <a:buFont typeface="+mj-lt"/>
              <a:buAutoNum type="arabicPeriod"/>
            </a:pPr>
            <a:r>
              <a:rPr lang="en-IN" sz="1600" b="1" i="0" dirty="0">
                <a:effectLst/>
                <a:latin typeface="Söhne"/>
              </a:rPr>
              <a:t>Customer Engagement and Communication </a:t>
            </a:r>
            <a:r>
              <a:rPr lang="en-IN" sz="1400" dirty="0">
                <a:latin typeface="Söhne"/>
              </a:rPr>
              <a:t>to engage customers effectively</a:t>
            </a:r>
          </a:p>
          <a:p>
            <a:pPr marL="342900" indent="-342900">
              <a:buFont typeface="+mj-lt"/>
              <a:buAutoNum type="arabicPeriod"/>
            </a:pPr>
            <a:endParaRPr lang="en-IN" sz="1400" dirty="0">
              <a:latin typeface="Söhne"/>
            </a:endParaRPr>
          </a:p>
          <a:p>
            <a:pPr marL="342900" indent="-342900">
              <a:buFont typeface="+mj-lt"/>
              <a:buAutoNum type="arabicPeriod"/>
            </a:pPr>
            <a:r>
              <a:rPr lang="en-IN" sz="1600" b="1" i="0" dirty="0">
                <a:effectLst/>
                <a:latin typeface="Söhne"/>
              </a:rPr>
              <a:t>Investment in Customer Support </a:t>
            </a:r>
            <a:r>
              <a:rPr lang="en-IN" sz="1400" dirty="0">
                <a:latin typeface="Söhne"/>
              </a:rPr>
              <a:t>to handle customers’ queries, feedback, and complaints</a:t>
            </a:r>
          </a:p>
          <a:p>
            <a:pPr marL="342900" indent="-342900">
              <a:buFont typeface="+mj-lt"/>
              <a:buAutoNum type="arabicPeriod"/>
            </a:pPr>
            <a:endParaRPr lang="en-IN" sz="1600" b="1" dirty="0">
              <a:latin typeface="Söhne"/>
            </a:endParaRPr>
          </a:p>
          <a:p>
            <a:pPr marL="342900" indent="-342900">
              <a:buFont typeface="+mj-lt"/>
              <a:buAutoNum type="arabicPeriod"/>
            </a:pPr>
            <a:r>
              <a:rPr lang="en-IN" sz="1600" b="1" i="0" dirty="0">
                <a:effectLst/>
                <a:latin typeface="Söhne"/>
              </a:rPr>
              <a:t>Quality Assurance Measures to </a:t>
            </a:r>
            <a:r>
              <a:rPr lang="en-IN" sz="1400" dirty="0">
                <a:latin typeface="Söhne"/>
              </a:rPr>
              <a:t>ensure product freshness and integrity upon delivery</a:t>
            </a:r>
          </a:p>
          <a:p>
            <a:pPr marL="342900" indent="-342900">
              <a:buFont typeface="+mj-lt"/>
              <a:buAutoNum type="arabicPeriod"/>
            </a:pPr>
            <a:endParaRPr lang="en-IN" sz="1600" b="1" dirty="0">
              <a:latin typeface="Söhne"/>
            </a:endParaRPr>
          </a:p>
          <a:p>
            <a:pPr marL="342900" indent="-342900">
              <a:buFont typeface="+mj-lt"/>
              <a:buAutoNum type="arabicPeriod"/>
            </a:pPr>
            <a:r>
              <a:rPr lang="en-IN" sz="1600" b="1" i="0" dirty="0">
                <a:effectLst/>
                <a:latin typeface="Söhne"/>
              </a:rPr>
              <a:t>Feedback Mechanism Improvement </a:t>
            </a:r>
            <a:r>
              <a:rPr lang="en-IN" sz="1400" dirty="0">
                <a:latin typeface="Söhne"/>
              </a:rPr>
              <a:t>to report missing deliveries, wrong products, or quality issues directly </a:t>
            </a:r>
          </a:p>
          <a:p>
            <a:pPr marL="342900" indent="-342900">
              <a:buFont typeface="+mj-lt"/>
              <a:buAutoNum type="arabicPeriod"/>
            </a:pPr>
            <a:endParaRPr lang="en-IN" sz="1600" b="1" dirty="0">
              <a:latin typeface="Söhne"/>
            </a:endParaRPr>
          </a:p>
          <a:p>
            <a:pPr marL="342900" indent="-342900">
              <a:buFont typeface="+mj-lt"/>
              <a:buAutoNum type="arabicPeriod"/>
            </a:pPr>
            <a:r>
              <a:rPr lang="en-IN" sz="1600" b="1" i="0" dirty="0">
                <a:effectLst/>
                <a:latin typeface="Söhne"/>
              </a:rPr>
              <a:t>Expansion Strategy with Data-driven Insights </a:t>
            </a:r>
            <a:r>
              <a:rPr lang="en-IN" sz="1400" dirty="0">
                <a:latin typeface="Söhne"/>
              </a:rPr>
              <a:t>to initiate services in non-dense areas</a:t>
            </a:r>
          </a:p>
          <a:p>
            <a:pPr marL="342900" indent="-342900">
              <a:buFont typeface="+mj-lt"/>
              <a:buAutoNum type="arabicPeriod"/>
            </a:pPr>
            <a:endParaRPr lang="en-IN" sz="1400" dirty="0">
              <a:latin typeface="Söhne"/>
            </a:endParaRPr>
          </a:p>
          <a:p>
            <a:pPr marL="342900" indent="-342900">
              <a:buFont typeface="+mj-lt"/>
              <a:buAutoNum type="arabicPeriod"/>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Enhance User Experience (UX) </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for app’s usability based on data analytics</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en-US" sz="1400" dirty="0">
              <a:latin typeface="Söhne"/>
            </a:endParaRPr>
          </a:p>
        </p:txBody>
      </p:sp>
      <p:sp>
        <p:nvSpPr>
          <p:cNvPr id="6" name="TextBox 5">
            <a:extLst>
              <a:ext uri="{FF2B5EF4-FFF2-40B4-BE49-F238E27FC236}">
                <a16:creationId xmlns:a16="http://schemas.microsoft.com/office/drawing/2014/main" id="{41FCE67D-1425-FA44-3CBC-12AEE7BE3816}"/>
              </a:ext>
            </a:extLst>
          </p:cNvPr>
          <p:cNvSpPr txBox="1"/>
          <p:nvPr/>
        </p:nvSpPr>
        <p:spPr>
          <a:xfrm>
            <a:off x="725188" y="1386096"/>
            <a:ext cx="3035516" cy="1661993"/>
          </a:xfrm>
          <a:prstGeom prst="rect">
            <a:avLst/>
          </a:prstGeom>
          <a:noFill/>
        </p:spPr>
        <p:txBody>
          <a:bodyPr wrap="square" rtlCol="0">
            <a:spAutoFit/>
          </a:bodyPr>
          <a:lstStyle/>
          <a:p>
            <a:r>
              <a:rPr lang="en-IN" sz="2800" b="1" dirty="0">
                <a:solidFill>
                  <a:schemeClr val="tx2"/>
                </a:solidFill>
                <a:latin typeface="Times New Roman" panose="02020603050405020304" pitchFamily="18" charset="0"/>
                <a:ea typeface="+mj-ea"/>
                <a:cs typeface="Times New Roman" panose="02020603050405020304" pitchFamily="18" charset="0"/>
              </a:rPr>
              <a:t>Areas </a:t>
            </a:r>
          </a:p>
          <a:p>
            <a:r>
              <a:rPr lang="en-IN" sz="2800" b="1" dirty="0">
                <a:solidFill>
                  <a:schemeClr val="tx2"/>
                </a:solidFill>
                <a:latin typeface="Times New Roman" panose="02020603050405020304" pitchFamily="18" charset="0"/>
                <a:ea typeface="+mj-ea"/>
                <a:cs typeface="Times New Roman" panose="02020603050405020304" pitchFamily="18" charset="0"/>
              </a:rPr>
              <a:t>of </a:t>
            </a:r>
          </a:p>
          <a:p>
            <a:r>
              <a:rPr lang="en-IN" sz="2800" b="1" dirty="0">
                <a:solidFill>
                  <a:schemeClr val="tx2"/>
                </a:solidFill>
                <a:latin typeface="Times New Roman" panose="02020603050405020304" pitchFamily="18" charset="0"/>
                <a:ea typeface="+mj-ea"/>
                <a:cs typeface="Times New Roman" panose="02020603050405020304" pitchFamily="18" charset="0"/>
              </a:rPr>
              <a:t>Improvement</a:t>
            </a:r>
            <a:r>
              <a:rPr lang="en-IN" dirty="0">
                <a:solidFill>
                  <a:srgbClr val="FFFFFF"/>
                </a:solidFill>
                <a:effectLst/>
                <a:latin typeface="Helvetica" pitchFamily="2" charset="0"/>
              </a:rPr>
              <a:t>.</a:t>
            </a:r>
          </a:p>
          <a:p>
            <a:endParaRPr lang="en-US" dirty="0"/>
          </a:p>
        </p:txBody>
      </p:sp>
    </p:spTree>
    <p:extLst>
      <p:ext uri="{BB962C8B-B14F-4D97-AF65-F5344CB8AC3E}">
        <p14:creationId xmlns:p14="http://schemas.microsoft.com/office/powerpoint/2010/main" val="3810037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BD6B119-A1B8-F57B-52F5-CDEF7B3B2C88}"/>
              </a:ext>
            </a:extLst>
          </p:cNvPr>
          <p:cNvSpPr/>
          <p:nvPr/>
        </p:nvSpPr>
        <p:spPr>
          <a:xfrm>
            <a:off x="6685655" y="4149685"/>
            <a:ext cx="4178461" cy="471989"/>
          </a:xfrm>
          <a:prstGeom prst="rect">
            <a:avLst/>
          </a:prstGeom>
          <a:solidFill>
            <a:srgbClr val="C8D5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2B6CE55-2409-DAA0-A689-583061EA149F}"/>
              </a:ext>
            </a:extLst>
          </p:cNvPr>
          <p:cNvSpPr/>
          <p:nvPr/>
        </p:nvSpPr>
        <p:spPr>
          <a:xfrm>
            <a:off x="1069848" y="4801096"/>
            <a:ext cx="4178461" cy="471989"/>
          </a:xfrm>
          <a:prstGeom prst="rect">
            <a:avLst/>
          </a:prstGeom>
          <a:solidFill>
            <a:srgbClr val="C8D5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2C695EE-B27F-9FF7-7C80-BDAFA3FDA8B0}"/>
              </a:ext>
            </a:extLst>
          </p:cNvPr>
          <p:cNvSpPr/>
          <p:nvPr/>
        </p:nvSpPr>
        <p:spPr>
          <a:xfrm>
            <a:off x="6685655" y="1947121"/>
            <a:ext cx="4178461" cy="471989"/>
          </a:xfrm>
          <a:prstGeom prst="rect">
            <a:avLst/>
          </a:prstGeom>
          <a:solidFill>
            <a:srgbClr val="C8D5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91B8264-531F-FDBB-34B8-68ECA5153B39}"/>
              </a:ext>
            </a:extLst>
          </p:cNvPr>
          <p:cNvSpPr/>
          <p:nvPr/>
        </p:nvSpPr>
        <p:spPr>
          <a:xfrm>
            <a:off x="1069848" y="1900821"/>
            <a:ext cx="4436498" cy="471989"/>
          </a:xfrm>
          <a:prstGeom prst="rect">
            <a:avLst/>
          </a:prstGeom>
          <a:solidFill>
            <a:srgbClr val="C8D5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D1C81F-D606-B18D-B728-8D179193463E}"/>
              </a:ext>
            </a:extLst>
          </p:cNvPr>
          <p:cNvSpPr>
            <a:spLocks noGrp="1"/>
          </p:cNvSpPr>
          <p:nvPr>
            <p:ph type="title"/>
          </p:nvPr>
        </p:nvSpPr>
        <p:spPr>
          <a:xfrm>
            <a:off x="1069848" y="294574"/>
            <a:ext cx="9634011" cy="1325563"/>
          </a:xfrm>
        </p:spPr>
        <p:txBody>
          <a:bodyPr>
            <a:normAutofit/>
          </a:bodyPr>
          <a:lstStyle/>
          <a:p>
            <a:r>
              <a:rPr lang="en-IN" sz="2800" b="1" dirty="0">
                <a:latin typeface="Times New Roman" panose="02020603050405020304" pitchFamily="18" charset="0"/>
                <a:cs typeface="Times New Roman" panose="02020603050405020304" pitchFamily="18" charset="0"/>
              </a:rPr>
              <a:t>New features in-app to increase usability, customer delight &amp; sales (1/2)</a:t>
            </a:r>
            <a:endParaRPr lang="en-US" sz="28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098D2B4-CFE7-267B-8896-B4704469E27D}"/>
              </a:ext>
            </a:extLst>
          </p:cNvPr>
          <p:cNvSpPr txBox="1"/>
          <p:nvPr/>
        </p:nvSpPr>
        <p:spPr>
          <a:xfrm>
            <a:off x="1069848" y="1900821"/>
            <a:ext cx="4436498" cy="2154436"/>
          </a:xfrm>
          <a:prstGeom prst="rect">
            <a:avLst/>
          </a:prstGeom>
          <a:noFill/>
        </p:spPr>
        <p:txBody>
          <a:bodyPr wrap="square" rtlCol="0">
            <a:spAutoFit/>
          </a:bodyPr>
          <a:lstStyle/>
          <a:p>
            <a:pPr marL="342900" indent="-342900">
              <a:buFont typeface="+mj-lt"/>
              <a:buAutoNum type="arabicPeriod"/>
            </a:pPr>
            <a:r>
              <a:rPr lang="en-IN" sz="1600" b="1" i="0" dirty="0">
                <a:effectLst/>
                <a:latin typeface="Söhne"/>
              </a:rPr>
              <a:t>Real-time Tracking and Notifications </a:t>
            </a:r>
            <a:r>
              <a:rPr lang="en-IN" sz="1400" i="0" dirty="0">
                <a:effectLst/>
                <a:latin typeface="Söhne"/>
              </a:rPr>
              <a:t>for deliveries</a:t>
            </a:r>
          </a:p>
          <a:p>
            <a:r>
              <a:rPr lang="en-IN" sz="1400" b="1" dirty="0">
                <a:solidFill>
                  <a:schemeClr val="accent6">
                    <a:lumMod val="75000"/>
                  </a:schemeClr>
                </a:solidFill>
                <a:latin typeface="Söhne"/>
              </a:rPr>
              <a:t>1a. </a:t>
            </a:r>
            <a:r>
              <a:rPr lang="en-IN" sz="1400" dirty="0">
                <a:solidFill>
                  <a:schemeClr val="accent6">
                    <a:lumMod val="75000"/>
                  </a:schemeClr>
                </a:solidFill>
              </a:rPr>
              <a:t>Integration with OSM Maps to give the delivery partners idea of the route and optimise the routing algorithm for minimum delivery time</a:t>
            </a:r>
          </a:p>
          <a:p>
            <a:r>
              <a:rPr lang="en-IN" sz="1400" b="1" i="0" dirty="0">
                <a:solidFill>
                  <a:schemeClr val="accent6">
                    <a:lumMod val="75000"/>
                  </a:schemeClr>
                </a:solidFill>
                <a:effectLst/>
                <a:latin typeface="Söhne"/>
              </a:rPr>
              <a:t>1b. </a:t>
            </a:r>
            <a:r>
              <a:rPr lang="en-IN" sz="1400" dirty="0">
                <a:solidFill>
                  <a:schemeClr val="accent6">
                    <a:lumMod val="75000"/>
                  </a:schemeClr>
                </a:solidFill>
              </a:rPr>
              <a:t>GPS tracking capabilities for customers can track real time the delivery just like in apps Zomato, </a:t>
            </a:r>
            <a:r>
              <a:rPr lang="en-IN" sz="1400" dirty="0" err="1">
                <a:solidFill>
                  <a:schemeClr val="accent6">
                    <a:lumMod val="75000"/>
                  </a:schemeClr>
                </a:solidFill>
              </a:rPr>
              <a:t>Swiggy</a:t>
            </a:r>
            <a:r>
              <a:rPr lang="en-IN" sz="1400" dirty="0">
                <a:solidFill>
                  <a:schemeClr val="accent6">
                    <a:lumMod val="75000"/>
                  </a:schemeClr>
                </a:solidFill>
              </a:rPr>
              <a:t>.</a:t>
            </a:r>
          </a:p>
          <a:p>
            <a:endParaRPr lang="en-IN" sz="2000" i="0" dirty="0">
              <a:effectLst/>
              <a:latin typeface="Söhne"/>
            </a:endParaRPr>
          </a:p>
        </p:txBody>
      </p:sp>
      <p:sp>
        <p:nvSpPr>
          <p:cNvPr id="10" name="TextBox 9">
            <a:extLst>
              <a:ext uri="{FF2B5EF4-FFF2-40B4-BE49-F238E27FC236}">
                <a16:creationId xmlns:a16="http://schemas.microsoft.com/office/drawing/2014/main" id="{826F9AB6-4D72-7119-4962-8C4033697FC1}"/>
              </a:ext>
            </a:extLst>
          </p:cNvPr>
          <p:cNvSpPr txBox="1"/>
          <p:nvPr/>
        </p:nvSpPr>
        <p:spPr>
          <a:xfrm>
            <a:off x="6685656" y="1900821"/>
            <a:ext cx="4178460" cy="1446550"/>
          </a:xfrm>
          <a:prstGeom prst="rect">
            <a:avLst/>
          </a:prstGeom>
          <a:noFill/>
        </p:spPr>
        <p:txBody>
          <a:bodyPr wrap="square" rtlCol="0">
            <a:spAutoFit/>
          </a:bodyPr>
          <a:lstStyle/>
          <a:p>
            <a:r>
              <a:rPr lang="en-IN" sz="1600" b="1" i="0" dirty="0">
                <a:effectLst/>
                <a:latin typeface="Söhne"/>
              </a:rPr>
              <a:t>2. Streamline Refund and Complaint Resolution Process </a:t>
            </a:r>
          </a:p>
          <a:p>
            <a:r>
              <a:rPr lang="en-US" sz="1400" b="1" dirty="0">
                <a:solidFill>
                  <a:schemeClr val="accent6">
                    <a:lumMod val="75000"/>
                  </a:schemeClr>
                </a:solidFill>
              </a:rPr>
              <a:t>2a. </a:t>
            </a:r>
            <a:r>
              <a:rPr lang="en-US" sz="1400" dirty="0">
                <a:solidFill>
                  <a:schemeClr val="accent6">
                    <a:lumMod val="75000"/>
                  </a:schemeClr>
                </a:solidFill>
              </a:rPr>
              <a:t>Implement QR code or OTP-based delivery verification</a:t>
            </a:r>
          </a:p>
          <a:p>
            <a:r>
              <a:rPr lang="en-US" sz="1400" b="1" dirty="0">
                <a:solidFill>
                  <a:schemeClr val="accent6">
                    <a:lumMod val="75000"/>
                  </a:schemeClr>
                </a:solidFill>
              </a:rPr>
              <a:t>2b. </a:t>
            </a:r>
            <a:r>
              <a:rPr lang="en-US" sz="1400" dirty="0">
                <a:solidFill>
                  <a:schemeClr val="accent6">
                    <a:lumMod val="75000"/>
                  </a:schemeClr>
                </a:solidFill>
              </a:rPr>
              <a:t>Instant Refund triggered upon QA status confirmation for cancelled orders </a:t>
            </a:r>
          </a:p>
        </p:txBody>
      </p:sp>
      <p:sp>
        <p:nvSpPr>
          <p:cNvPr id="11" name="TextBox 10">
            <a:extLst>
              <a:ext uri="{FF2B5EF4-FFF2-40B4-BE49-F238E27FC236}">
                <a16:creationId xmlns:a16="http://schemas.microsoft.com/office/drawing/2014/main" id="{A3571147-AFF8-5EE7-6537-CEDB933E9396}"/>
              </a:ext>
            </a:extLst>
          </p:cNvPr>
          <p:cNvSpPr txBox="1"/>
          <p:nvPr/>
        </p:nvSpPr>
        <p:spPr>
          <a:xfrm>
            <a:off x="1069848" y="4741294"/>
            <a:ext cx="4436498" cy="1231106"/>
          </a:xfrm>
          <a:prstGeom prst="rect">
            <a:avLst/>
          </a:prstGeom>
          <a:noFill/>
        </p:spPr>
        <p:txBody>
          <a:bodyPr wrap="square" rtlCol="0">
            <a:spAutoFit/>
          </a:bodyPr>
          <a:lstStyle/>
          <a:p>
            <a:r>
              <a:rPr lang="en-IN" sz="1600" b="1" i="0" dirty="0">
                <a:effectLst/>
                <a:latin typeface="Söhne"/>
              </a:rPr>
              <a:t>3. Educational Resources for Customers </a:t>
            </a:r>
            <a:r>
              <a:rPr lang="en-IN" sz="1600" i="0" dirty="0">
                <a:effectLst/>
                <a:latin typeface="Söhne"/>
              </a:rPr>
              <a:t>to generate awareness about new features</a:t>
            </a:r>
            <a:endParaRPr lang="en-IN" sz="1600" b="1" i="0" dirty="0">
              <a:effectLst/>
              <a:latin typeface="Söhne"/>
            </a:endParaRPr>
          </a:p>
          <a:p>
            <a:r>
              <a:rPr lang="en-US" sz="1400" b="1" dirty="0">
                <a:solidFill>
                  <a:schemeClr val="accent6">
                    <a:lumMod val="75000"/>
                  </a:schemeClr>
                </a:solidFill>
              </a:rPr>
              <a:t>3a</a:t>
            </a:r>
            <a:r>
              <a:rPr lang="en-US" sz="1400" dirty="0">
                <a:solidFill>
                  <a:schemeClr val="accent6">
                    <a:lumMod val="75000"/>
                  </a:schemeClr>
                </a:solidFill>
              </a:rPr>
              <a:t>. Provide in-app tutorials, short videos to inform about new features just like how </a:t>
            </a:r>
            <a:r>
              <a:rPr lang="en-US" sz="1400" dirty="0" err="1">
                <a:solidFill>
                  <a:schemeClr val="accent6">
                    <a:lumMod val="75000"/>
                  </a:schemeClr>
                </a:solidFill>
              </a:rPr>
              <a:t>Whatsapp</a:t>
            </a:r>
            <a:r>
              <a:rPr lang="en-US" sz="1400" dirty="0">
                <a:solidFill>
                  <a:schemeClr val="accent6">
                    <a:lumMod val="75000"/>
                  </a:schemeClr>
                </a:solidFill>
              </a:rPr>
              <a:t> doing for new feature over Stories.</a:t>
            </a:r>
          </a:p>
        </p:txBody>
      </p:sp>
      <p:sp>
        <p:nvSpPr>
          <p:cNvPr id="12" name="TextBox 11">
            <a:extLst>
              <a:ext uri="{FF2B5EF4-FFF2-40B4-BE49-F238E27FC236}">
                <a16:creationId xmlns:a16="http://schemas.microsoft.com/office/drawing/2014/main" id="{9ADFA93A-D49F-4425-1081-A2F3E60A6D99}"/>
              </a:ext>
            </a:extLst>
          </p:cNvPr>
          <p:cNvSpPr txBox="1"/>
          <p:nvPr/>
        </p:nvSpPr>
        <p:spPr>
          <a:xfrm>
            <a:off x="6685655" y="4114960"/>
            <a:ext cx="4178461" cy="2123658"/>
          </a:xfrm>
          <a:prstGeom prst="rect">
            <a:avLst/>
          </a:prstGeom>
          <a:noFill/>
        </p:spPr>
        <p:txBody>
          <a:bodyPr wrap="square" rtlCol="0">
            <a:spAutoFit/>
          </a:bodyPr>
          <a:lstStyle/>
          <a:p>
            <a:r>
              <a:rPr lang="en-IN" sz="1600" b="1" i="0" dirty="0">
                <a:effectLst/>
                <a:latin typeface="Söhne"/>
              </a:rPr>
              <a:t>5. Customer Engagement and Communication </a:t>
            </a:r>
            <a:r>
              <a:rPr lang="en-IN" sz="1400" dirty="0">
                <a:latin typeface="Söhne"/>
              </a:rPr>
              <a:t>to engage customers effectively</a:t>
            </a:r>
          </a:p>
          <a:p>
            <a:r>
              <a:rPr lang="en-IN" sz="1600" b="1" dirty="0">
                <a:solidFill>
                  <a:schemeClr val="accent6">
                    <a:lumMod val="75000"/>
                  </a:schemeClr>
                </a:solidFill>
                <a:latin typeface="Söhne"/>
              </a:rPr>
              <a:t>5a. </a:t>
            </a:r>
            <a:r>
              <a:rPr lang="en-IN" sz="1400" dirty="0">
                <a:solidFill>
                  <a:schemeClr val="accent6">
                    <a:lumMod val="75000"/>
                  </a:schemeClr>
                </a:solidFill>
              </a:rPr>
              <a:t>Push t</a:t>
            </a:r>
            <a:r>
              <a:rPr lang="en-US" sz="1400" dirty="0" err="1">
                <a:solidFill>
                  <a:schemeClr val="accent6">
                    <a:lumMod val="75000"/>
                  </a:schemeClr>
                </a:solidFill>
              </a:rPr>
              <a:t>argeted</a:t>
            </a:r>
            <a:r>
              <a:rPr lang="en-US" sz="1400" dirty="0">
                <a:solidFill>
                  <a:schemeClr val="accent6">
                    <a:lumMod val="75000"/>
                  </a:schemeClr>
                </a:solidFill>
              </a:rPr>
              <a:t> notifications</a:t>
            </a:r>
            <a:r>
              <a:rPr lang="en-IN" sz="1400" dirty="0">
                <a:solidFill>
                  <a:schemeClr val="accent6">
                    <a:lumMod val="75000"/>
                  </a:schemeClr>
                </a:solidFill>
              </a:rPr>
              <a:t> to customers every night with offers over products to modify their calendar for purchase</a:t>
            </a:r>
          </a:p>
          <a:p>
            <a:r>
              <a:rPr lang="en-IN" sz="1400" b="1" dirty="0">
                <a:solidFill>
                  <a:schemeClr val="accent6">
                    <a:lumMod val="75000"/>
                  </a:schemeClr>
                </a:solidFill>
              </a:rPr>
              <a:t>5b. </a:t>
            </a:r>
            <a:r>
              <a:rPr lang="en-IN" sz="1400" dirty="0">
                <a:solidFill>
                  <a:schemeClr val="accent6">
                    <a:lumMod val="75000"/>
                  </a:schemeClr>
                </a:solidFill>
              </a:rPr>
              <a:t>Auto triggered SMS about any change in subscription plans or new announcement like offers</a:t>
            </a:r>
          </a:p>
          <a:p>
            <a:endParaRPr lang="en-US" sz="1600" dirty="0"/>
          </a:p>
        </p:txBody>
      </p:sp>
      <p:pic>
        <p:nvPicPr>
          <p:cNvPr id="23" name="Graphic 22" descr="Hold Gesture with solid fill">
            <a:extLst>
              <a:ext uri="{FF2B5EF4-FFF2-40B4-BE49-F238E27FC236}">
                <a16:creationId xmlns:a16="http://schemas.microsoft.com/office/drawing/2014/main" id="{7FFA2817-4625-68D5-87BB-5FCB2F74F2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02314" y="4738890"/>
            <a:ext cx="914400" cy="914400"/>
          </a:xfrm>
          <a:prstGeom prst="rect">
            <a:avLst/>
          </a:prstGeom>
        </p:spPr>
      </p:pic>
      <p:pic>
        <p:nvPicPr>
          <p:cNvPr id="25" name="Graphic 24" descr="Closed book outline">
            <a:extLst>
              <a:ext uri="{FF2B5EF4-FFF2-40B4-BE49-F238E27FC236}">
                <a16:creationId xmlns:a16="http://schemas.microsoft.com/office/drawing/2014/main" id="{450065E0-0FBD-D196-BC1E-1DBBE9BE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7285" y="4947699"/>
            <a:ext cx="818296" cy="818296"/>
          </a:xfrm>
          <a:prstGeom prst="rect">
            <a:avLst/>
          </a:prstGeom>
        </p:spPr>
      </p:pic>
      <p:pic>
        <p:nvPicPr>
          <p:cNvPr id="27" name="Graphic 26" descr="Map with pin outline">
            <a:extLst>
              <a:ext uri="{FF2B5EF4-FFF2-40B4-BE49-F238E27FC236}">
                <a16:creationId xmlns:a16="http://schemas.microsoft.com/office/drawing/2014/main" id="{4D06EF8A-4044-7E03-9C69-BCB24CD4B7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9233" y="2369767"/>
            <a:ext cx="914400" cy="914400"/>
          </a:xfrm>
          <a:prstGeom prst="rect">
            <a:avLst/>
          </a:prstGeom>
        </p:spPr>
      </p:pic>
      <p:pic>
        <p:nvPicPr>
          <p:cNvPr id="29" name="Graphic 28" descr="QR Code outline">
            <a:extLst>
              <a:ext uri="{FF2B5EF4-FFF2-40B4-BE49-F238E27FC236}">
                <a16:creationId xmlns:a16="http://schemas.microsoft.com/office/drawing/2014/main" id="{6B074B57-8A2E-58BB-FC22-17455318840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86716" y="2465410"/>
            <a:ext cx="898939" cy="898939"/>
          </a:xfrm>
          <a:prstGeom prst="rect">
            <a:avLst/>
          </a:prstGeom>
        </p:spPr>
      </p:pic>
    </p:spTree>
    <p:extLst>
      <p:ext uri="{BB962C8B-B14F-4D97-AF65-F5344CB8AC3E}">
        <p14:creationId xmlns:p14="http://schemas.microsoft.com/office/powerpoint/2010/main" val="156371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8E8ACAF-E9EA-CD7F-F62A-A846E5B941E7}"/>
              </a:ext>
            </a:extLst>
          </p:cNvPr>
          <p:cNvSpPr/>
          <p:nvPr/>
        </p:nvSpPr>
        <p:spPr>
          <a:xfrm>
            <a:off x="6324996" y="1761923"/>
            <a:ext cx="4577788" cy="784508"/>
          </a:xfrm>
          <a:prstGeom prst="rect">
            <a:avLst/>
          </a:prstGeom>
          <a:solidFill>
            <a:srgbClr val="C8D5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C06C3C1-8C8D-570B-780D-BBA9676095E3}"/>
              </a:ext>
            </a:extLst>
          </p:cNvPr>
          <p:cNvSpPr/>
          <p:nvPr/>
        </p:nvSpPr>
        <p:spPr>
          <a:xfrm>
            <a:off x="611838" y="1761922"/>
            <a:ext cx="4886137" cy="534211"/>
          </a:xfrm>
          <a:prstGeom prst="rect">
            <a:avLst/>
          </a:prstGeom>
          <a:solidFill>
            <a:srgbClr val="C8D5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C2FC3B1-1793-C056-02F4-A65CA8EECD6F}"/>
              </a:ext>
            </a:extLst>
          </p:cNvPr>
          <p:cNvSpPr/>
          <p:nvPr/>
        </p:nvSpPr>
        <p:spPr>
          <a:xfrm>
            <a:off x="6319208" y="4223047"/>
            <a:ext cx="4583575" cy="471989"/>
          </a:xfrm>
          <a:prstGeom prst="rect">
            <a:avLst/>
          </a:prstGeom>
          <a:solidFill>
            <a:srgbClr val="C8D5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160EE5B-41CA-C79F-AA42-0B498C39EFD8}"/>
              </a:ext>
            </a:extLst>
          </p:cNvPr>
          <p:cNvSpPr/>
          <p:nvPr/>
        </p:nvSpPr>
        <p:spPr>
          <a:xfrm>
            <a:off x="685143" y="4234464"/>
            <a:ext cx="4886137" cy="471989"/>
          </a:xfrm>
          <a:prstGeom prst="rect">
            <a:avLst/>
          </a:prstGeom>
          <a:solidFill>
            <a:srgbClr val="C8D5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D1C81F-D606-B18D-B728-8D179193463E}"/>
              </a:ext>
            </a:extLst>
          </p:cNvPr>
          <p:cNvSpPr>
            <a:spLocks noGrp="1"/>
          </p:cNvSpPr>
          <p:nvPr>
            <p:ph type="title"/>
          </p:nvPr>
        </p:nvSpPr>
        <p:spPr>
          <a:xfrm>
            <a:off x="1069848" y="294574"/>
            <a:ext cx="9634011" cy="1325563"/>
          </a:xfrm>
        </p:spPr>
        <p:txBody>
          <a:bodyPr>
            <a:normAutofit/>
          </a:bodyPr>
          <a:lstStyle/>
          <a:p>
            <a:r>
              <a:rPr lang="en-IN" sz="2800" b="1" dirty="0">
                <a:latin typeface="Times New Roman" panose="02020603050405020304" pitchFamily="18" charset="0"/>
                <a:cs typeface="Times New Roman" panose="02020603050405020304" pitchFamily="18" charset="0"/>
              </a:rPr>
              <a:t>New features in-app to increase usability, customer delight &amp; sales (2/2)</a:t>
            </a: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EDF064-970D-906B-73BF-BBDCB8C26571}"/>
              </a:ext>
            </a:extLst>
          </p:cNvPr>
          <p:cNvSpPr>
            <a:spLocks noGrp="1"/>
          </p:cNvSpPr>
          <p:nvPr>
            <p:ph idx="1"/>
          </p:nvPr>
        </p:nvSpPr>
        <p:spPr>
          <a:xfrm>
            <a:off x="6307067" y="4193624"/>
            <a:ext cx="4816204" cy="4351338"/>
          </a:xfrm>
        </p:spPr>
        <p:txBody>
          <a:bodyPr>
            <a:normAutofit/>
          </a:bodyPr>
          <a:lstStyle/>
          <a:p>
            <a:pPr marL="0" indent="0">
              <a:lnSpc>
                <a:spcPct val="100000"/>
              </a:lnSpc>
              <a:buNone/>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10. Enhance User Experience (UX)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for app’s usability based on data analytics</a:t>
            </a:r>
          </a:p>
          <a:p>
            <a:pPr marL="0" indent="0">
              <a:lnSpc>
                <a:spcPct val="100000"/>
              </a:lnSpc>
              <a:spcBef>
                <a:spcPts val="0"/>
              </a:spcBef>
              <a:buNone/>
            </a:pPr>
            <a:r>
              <a:rPr lang="en-US" sz="1400" b="1" dirty="0">
                <a:solidFill>
                  <a:schemeClr val="accent6">
                    <a:lumMod val="75000"/>
                  </a:schemeClr>
                </a:solidFill>
              </a:rPr>
              <a:t>10a. </a:t>
            </a:r>
            <a:r>
              <a:rPr lang="en-US" sz="1400" dirty="0">
                <a:solidFill>
                  <a:schemeClr val="accent6">
                    <a:lumMod val="75000"/>
                  </a:schemeClr>
                </a:solidFill>
              </a:rPr>
              <a:t>Integration with other payment options like </a:t>
            </a:r>
            <a:r>
              <a:rPr lang="en-US" sz="1400" dirty="0" err="1">
                <a:solidFill>
                  <a:schemeClr val="accent6">
                    <a:lumMod val="75000"/>
                  </a:schemeClr>
                </a:solidFill>
              </a:rPr>
              <a:t>Gpay</a:t>
            </a:r>
            <a:r>
              <a:rPr lang="en-US" sz="1400" dirty="0">
                <a:solidFill>
                  <a:schemeClr val="accent6">
                    <a:lumMod val="75000"/>
                  </a:schemeClr>
                </a:solidFill>
              </a:rPr>
              <a:t>, </a:t>
            </a:r>
            <a:r>
              <a:rPr lang="en-US" sz="1400" dirty="0" err="1">
                <a:solidFill>
                  <a:schemeClr val="accent6">
                    <a:lumMod val="75000"/>
                  </a:schemeClr>
                </a:solidFill>
              </a:rPr>
              <a:t>PhonePe</a:t>
            </a:r>
            <a:r>
              <a:rPr lang="en-US" sz="1400" dirty="0">
                <a:solidFill>
                  <a:schemeClr val="accent6">
                    <a:lumMod val="75000"/>
                  </a:schemeClr>
                </a:solidFill>
              </a:rPr>
              <a:t>, COD option besides wallet recharge</a:t>
            </a:r>
            <a:r>
              <a:rPr lang="en-IN" sz="1400" dirty="0">
                <a:solidFill>
                  <a:schemeClr val="accent6">
                    <a:lumMod val="75000"/>
                  </a:schemeClr>
                </a:solidFill>
              </a:rPr>
              <a:t>.</a:t>
            </a:r>
          </a:p>
          <a:p>
            <a:pPr marL="0" indent="0">
              <a:lnSpc>
                <a:spcPct val="100000"/>
              </a:lnSpc>
              <a:spcBef>
                <a:spcPts val="0"/>
              </a:spcBef>
              <a:buNone/>
            </a:pPr>
            <a:r>
              <a:rPr lang="en-IN" sz="1400" b="1" dirty="0">
                <a:solidFill>
                  <a:schemeClr val="accent6">
                    <a:lumMod val="75000"/>
                  </a:schemeClr>
                </a:solidFill>
              </a:rPr>
              <a:t>10b. </a:t>
            </a:r>
            <a:r>
              <a:rPr lang="en-IN" sz="1400" dirty="0">
                <a:solidFill>
                  <a:schemeClr val="accent6">
                    <a:lumMod val="75000"/>
                  </a:schemeClr>
                </a:solidFill>
              </a:rPr>
              <a:t>Working out a lite version of the application to operate in low internet connectivity.</a:t>
            </a:r>
          </a:p>
          <a:p>
            <a:pPr marL="0" indent="0">
              <a:lnSpc>
                <a:spcPct val="100000"/>
              </a:lnSpc>
              <a:spcBef>
                <a:spcPts val="0"/>
              </a:spcBef>
              <a:buNone/>
            </a:pPr>
            <a:r>
              <a:rPr lang="en-IN" sz="1400" b="1" dirty="0">
                <a:solidFill>
                  <a:schemeClr val="accent6">
                    <a:lumMod val="75000"/>
                  </a:schemeClr>
                </a:solidFill>
              </a:rPr>
              <a:t>10c. </a:t>
            </a:r>
            <a:r>
              <a:rPr lang="en-IN" sz="1400" dirty="0">
                <a:solidFill>
                  <a:schemeClr val="accent6">
                    <a:lumMod val="75000"/>
                  </a:schemeClr>
                </a:solidFill>
              </a:rPr>
              <a:t>History of orders placed, visibility of issues raised current status and tracking via ticket-based system.</a:t>
            </a:r>
          </a:p>
          <a:p>
            <a:pPr lvl="1">
              <a:lnSpc>
                <a:spcPct val="100000"/>
              </a:lnSpc>
            </a:pPr>
            <a:endParaRPr lang="en-US" dirty="0"/>
          </a:p>
        </p:txBody>
      </p:sp>
      <p:sp>
        <p:nvSpPr>
          <p:cNvPr id="4" name="TextBox 3">
            <a:extLst>
              <a:ext uri="{FF2B5EF4-FFF2-40B4-BE49-F238E27FC236}">
                <a16:creationId xmlns:a16="http://schemas.microsoft.com/office/drawing/2014/main" id="{57BA2A12-7722-737B-1BAB-AC87CDAC771C}"/>
              </a:ext>
            </a:extLst>
          </p:cNvPr>
          <p:cNvSpPr txBox="1"/>
          <p:nvPr/>
        </p:nvSpPr>
        <p:spPr>
          <a:xfrm>
            <a:off x="611838" y="1761922"/>
            <a:ext cx="5032750" cy="2339102"/>
          </a:xfrm>
          <a:prstGeom prst="rect">
            <a:avLst/>
          </a:prstGeom>
          <a:noFill/>
        </p:spPr>
        <p:txBody>
          <a:bodyPr wrap="square" rtlCol="0">
            <a:spAutoFit/>
          </a:bodyPr>
          <a:lstStyle/>
          <a:p>
            <a:r>
              <a:rPr lang="en-IN" sz="1600" b="1" i="0" dirty="0">
                <a:effectLst/>
                <a:latin typeface="Söhne"/>
              </a:rPr>
              <a:t>7. Quality Assurance Measures to </a:t>
            </a:r>
            <a:r>
              <a:rPr lang="en-IN" sz="1600" dirty="0">
                <a:latin typeface="Söhne"/>
              </a:rPr>
              <a:t>ensure product freshness and integrity upon delivery</a:t>
            </a:r>
          </a:p>
          <a:p>
            <a:r>
              <a:rPr lang="en-IN" sz="1400" b="1" dirty="0">
                <a:solidFill>
                  <a:schemeClr val="accent6">
                    <a:lumMod val="75000"/>
                  </a:schemeClr>
                </a:solidFill>
              </a:rPr>
              <a:t>7a</a:t>
            </a:r>
            <a:r>
              <a:rPr lang="en-IN" sz="1400" dirty="0">
                <a:solidFill>
                  <a:schemeClr val="accent6">
                    <a:lumMod val="75000"/>
                  </a:schemeClr>
                </a:solidFill>
              </a:rPr>
              <a:t>.  A QA check button on the end user screen upon delivery and the option to refuse a delivery when QA check not passed.</a:t>
            </a:r>
          </a:p>
          <a:p>
            <a:r>
              <a:rPr lang="en-IN" sz="1400" b="1" dirty="0">
                <a:solidFill>
                  <a:schemeClr val="accent6">
                    <a:lumMod val="75000"/>
                  </a:schemeClr>
                </a:solidFill>
              </a:rPr>
              <a:t>7b. </a:t>
            </a:r>
            <a:r>
              <a:rPr lang="en-IN" sz="1400" dirty="0">
                <a:solidFill>
                  <a:schemeClr val="accent6">
                    <a:lumMod val="75000"/>
                  </a:schemeClr>
                </a:solidFill>
              </a:rPr>
              <a:t>The QA check button will work on algorithm mandated by regulatory bodies like </a:t>
            </a:r>
            <a:r>
              <a:rPr lang="en-IN" sz="1400" dirty="0" err="1">
                <a:solidFill>
                  <a:schemeClr val="accent6">
                    <a:lumMod val="75000"/>
                  </a:schemeClr>
                </a:solidFill>
              </a:rPr>
              <a:t>fssai</a:t>
            </a:r>
            <a:r>
              <a:rPr lang="en-IN" sz="1400" dirty="0">
                <a:solidFill>
                  <a:schemeClr val="accent6">
                    <a:lumMod val="75000"/>
                  </a:schemeClr>
                </a:solidFill>
              </a:rPr>
              <a:t> for visual/touch based QA of milk products.</a:t>
            </a:r>
          </a:p>
          <a:p>
            <a:endParaRPr lang="en-IN" sz="1600" b="1" dirty="0">
              <a:latin typeface="Söhne"/>
            </a:endParaRPr>
          </a:p>
          <a:p>
            <a:pPr marL="342900" indent="-342900">
              <a:buFont typeface="+mj-lt"/>
              <a:buAutoNum type="arabicPeriod"/>
            </a:pPr>
            <a:endParaRPr lang="en-US" sz="1400" dirty="0">
              <a:latin typeface="Söhne"/>
            </a:endParaRPr>
          </a:p>
        </p:txBody>
      </p:sp>
      <p:sp>
        <p:nvSpPr>
          <p:cNvPr id="5" name="TextBox 4">
            <a:extLst>
              <a:ext uri="{FF2B5EF4-FFF2-40B4-BE49-F238E27FC236}">
                <a16:creationId xmlns:a16="http://schemas.microsoft.com/office/drawing/2014/main" id="{4262B869-A5D2-4043-179A-D010027C0362}"/>
              </a:ext>
            </a:extLst>
          </p:cNvPr>
          <p:cNvSpPr txBox="1"/>
          <p:nvPr/>
        </p:nvSpPr>
        <p:spPr>
          <a:xfrm>
            <a:off x="6319208" y="1761922"/>
            <a:ext cx="4583575" cy="2154436"/>
          </a:xfrm>
          <a:prstGeom prst="rect">
            <a:avLst/>
          </a:prstGeom>
          <a:noFill/>
        </p:spPr>
        <p:txBody>
          <a:bodyPr wrap="square" rtlCol="0">
            <a:spAutoFit/>
          </a:bodyPr>
          <a:lstStyle/>
          <a:p>
            <a:r>
              <a:rPr lang="en-IN" sz="1600" b="1" i="0" dirty="0">
                <a:effectLst/>
                <a:latin typeface="Söhne"/>
              </a:rPr>
              <a:t>8. Feedback Mechanism Improvement </a:t>
            </a:r>
            <a:r>
              <a:rPr lang="en-IN" sz="1600" dirty="0">
                <a:latin typeface="Söhne"/>
              </a:rPr>
              <a:t>to report missing deliveries, wrong products, or quality issues directly </a:t>
            </a:r>
          </a:p>
          <a:p>
            <a:r>
              <a:rPr lang="en-IN" sz="1600" b="1" dirty="0">
                <a:solidFill>
                  <a:schemeClr val="accent6">
                    <a:lumMod val="75000"/>
                  </a:schemeClr>
                </a:solidFill>
                <a:latin typeface="Söhne"/>
              </a:rPr>
              <a:t>8a</a:t>
            </a:r>
            <a:r>
              <a:rPr lang="en-IN" sz="1600" dirty="0">
                <a:solidFill>
                  <a:schemeClr val="accent6">
                    <a:lumMod val="75000"/>
                  </a:schemeClr>
                </a:solidFill>
                <a:latin typeface="Söhne"/>
              </a:rPr>
              <a:t>. </a:t>
            </a:r>
            <a:r>
              <a:rPr lang="en-US" sz="1400" dirty="0">
                <a:solidFill>
                  <a:schemeClr val="accent6">
                    <a:lumMod val="75000"/>
                  </a:schemeClr>
                </a:solidFill>
              </a:rPr>
              <a:t>Introduce a feedback collection system through push notifications or short surveys before subsequent orders.</a:t>
            </a:r>
          </a:p>
          <a:p>
            <a:r>
              <a:rPr lang="en-US" sz="1400" b="1" dirty="0">
                <a:solidFill>
                  <a:schemeClr val="accent6">
                    <a:lumMod val="75000"/>
                  </a:schemeClr>
                </a:solidFill>
              </a:rPr>
              <a:t>8b</a:t>
            </a:r>
            <a:r>
              <a:rPr lang="en-US" sz="1400" dirty="0">
                <a:solidFill>
                  <a:schemeClr val="accent6">
                    <a:lumMod val="75000"/>
                  </a:schemeClr>
                </a:solidFill>
              </a:rPr>
              <a:t>. Introduce FAQ document covering guidelines for common issues likely to happen like missing delivery etc. to reduce #complaints</a:t>
            </a:r>
            <a:endParaRPr lang="en-IN" sz="1600" dirty="0">
              <a:solidFill>
                <a:schemeClr val="accent6">
                  <a:lumMod val="75000"/>
                </a:schemeClr>
              </a:solidFill>
              <a:latin typeface="Söhne"/>
            </a:endParaRPr>
          </a:p>
        </p:txBody>
      </p:sp>
      <p:sp>
        <p:nvSpPr>
          <p:cNvPr id="6" name="TextBox 5">
            <a:extLst>
              <a:ext uri="{FF2B5EF4-FFF2-40B4-BE49-F238E27FC236}">
                <a16:creationId xmlns:a16="http://schemas.microsoft.com/office/drawing/2014/main" id="{9838EE44-05CD-A13E-4B28-106CEDAF9259}"/>
              </a:ext>
            </a:extLst>
          </p:cNvPr>
          <p:cNvSpPr txBox="1"/>
          <p:nvPr/>
        </p:nvSpPr>
        <p:spPr>
          <a:xfrm>
            <a:off x="611838" y="4193624"/>
            <a:ext cx="5032749" cy="2369880"/>
          </a:xfrm>
          <a:prstGeom prst="rect">
            <a:avLst/>
          </a:prstGeom>
          <a:noFill/>
        </p:spPr>
        <p:txBody>
          <a:bodyPr wrap="square" rtlCol="0">
            <a:spAutoFit/>
          </a:bodyPr>
          <a:lstStyle/>
          <a:p>
            <a:r>
              <a:rPr lang="en-IN" sz="1600" b="1" i="0" dirty="0">
                <a:effectLst/>
                <a:latin typeface="Söhne"/>
              </a:rPr>
              <a:t>9. Expansion Strategy with Data-driven Insights </a:t>
            </a:r>
            <a:r>
              <a:rPr lang="en-IN" sz="1600" dirty="0">
                <a:latin typeface="Söhne"/>
              </a:rPr>
              <a:t>to initiate services in non-dense areas</a:t>
            </a:r>
          </a:p>
          <a:p>
            <a:r>
              <a:rPr lang="en-IN" sz="1400" b="1" dirty="0">
                <a:solidFill>
                  <a:schemeClr val="accent6">
                    <a:lumMod val="75000"/>
                  </a:schemeClr>
                </a:solidFill>
              </a:rPr>
              <a:t>9a. </a:t>
            </a:r>
            <a:r>
              <a:rPr lang="en-IN" sz="1400" dirty="0">
                <a:solidFill>
                  <a:schemeClr val="accent6">
                    <a:lumMod val="75000"/>
                  </a:schemeClr>
                </a:solidFill>
              </a:rPr>
              <a:t>Introduce delivery of groceries on pre-order on pilot basis and then scale (diversify) as a separate section just like </a:t>
            </a:r>
            <a:r>
              <a:rPr lang="en-IN" sz="1400" dirty="0" err="1">
                <a:solidFill>
                  <a:schemeClr val="accent6">
                    <a:lumMod val="75000"/>
                  </a:schemeClr>
                </a:solidFill>
              </a:rPr>
              <a:t>Swiggy</a:t>
            </a:r>
            <a:r>
              <a:rPr lang="en-IN" sz="1400" dirty="0">
                <a:solidFill>
                  <a:schemeClr val="accent6">
                    <a:lumMod val="75000"/>
                  </a:schemeClr>
                </a:solidFill>
              </a:rPr>
              <a:t> </a:t>
            </a:r>
            <a:r>
              <a:rPr lang="en-IN" sz="1400" dirty="0" err="1">
                <a:solidFill>
                  <a:schemeClr val="accent6">
                    <a:lumMod val="75000"/>
                  </a:schemeClr>
                </a:solidFill>
              </a:rPr>
              <a:t>Instamart</a:t>
            </a:r>
            <a:endParaRPr lang="en-IN" sz="1400" dirty="0">
              <a:solidFill>
                <a:schemeClr val="accent6">
                  <a:lumMod val="75000"/>
                </a:schemeClr>
              </a:solidFill>
            </a:endParaRPr>
          </a:p>
          <a:p>
            <a:r>
              <a:rPr lang="en-IN" sz="1400" b="1" dirty="0">
                <a:solidFill>
                  <a:schemeClr val="accent6">
                    <a:lumMod val="75000"/>
                  </a:schemeClr>
                </a:solidFill>
              </a:rPr>
              <a:t>9b. </a:t>
            </a:r>
            <a:r>
              <a:rPr lang="en-IN" sz="1400" dirty="0">
                <a:solidFill>
                  <a:schemeClr val="accent6">
                    <a:lumMod val="75000"/>
                  </a:schemeClr>
                </a:solidFill>
              </a:rPr>
              <a:t>Once revenue targets met from business optimization in 3 cities, expand model to more cities (geography expansion). An option on home screen to select ‘city’ to order</a:t>
            </a:r>
          </a:p>
          <a:p>
            <a:endParaRPr lang="en-US" sz="1600" dirty="0"/>
          </a:p>
        </p:txBody>
      </p:sp>
      <p:pic>
        <p:nvPicPr>
          <p:cNvPr id="19" name="Graphic 18" descr="Rating outline">
            <a:extLst>
              <a:ext uri="{FF2B5EF4-FFF2-40B4-BE49-F238E27FC236}">
                <a16:creationId xmlns:a16="http://schemas.microsoft.com/office/drawing/2014/main" id="{FBED5E32-DA67-91FB-8BB5-08142C1BCA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04204" y="2622336"/>
            <a:ext cx="652139" cy="652139"/>
          </a:xfrm>
          <a:prstGeom prst="rect">
            <a:avLst/>
          </a:prstGeom>
        </p:spPr>
      </p:pic>
      <p:pic>
        <p:nvPicPr>
          <p:cNvPr id="21" name="Graphic 20" descr="Target outline">
            <a:extLst>
              <a:ext uri="{FF2B5EF4-FFF2-40B4-BE49-F238E27FC236}">
                <a16:creationId xmlns:a16="http://schemas.microsoft.com/office/drawing/2014/main" id="{D5749BE8-BC89-2832-BE91-752C33EF72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57" y="4975060"/>
            <a:ext cx="569481" cy="569481"/>
          </a:xfrm>
          <a:prstGeom prst="rect">
            <a:avLst/>
          </a:prstGeom>
        </p:spPr>
      </p:pic>
      <p:pic>
        <p:nvPicPr>
          <p:cNvPr id="23" name="Graphic 22" descr="Smart Phone outline">
            <a:extLst>
              <a:ext uri="{FF2B5EF4-FFF2-40B4-BE49-F238E27FC236}">
                <a16:creationId xmlns:a16="http://schemas.microsoft.com/office/drawing/2014/main" id="{08CABE53-E995-2258-5A4A-247035F2D8A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69930" y="4892402"/>
            <a:ext cx="652139" cy="652139"/>
          </a:xfrm>
          <a:prstGeom prst="rect">
            <a:avLst/>
          </a:prstGeom>
        </p:spPr>
      </p:pic>
      <p:pic>
        <p:nvPicPr>
          <p:cNvPr id="25" name="Graphic 24" descr="Clipboard Badge outline">
            <a:extLst>
              <a:ext uri="{FF2B5EF4-FFF2-40B4-BE49-F238E27FC236}">
                <a16:creationId xmlns:a16="http://schemas.microsoft.com/office/drawing/2014/main" id="{BDE1C667-FF6A-3714-F13B-545F7B54F3F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646" y="2546431"/>
            <a:ext cx="575144" cy="575144"/>
          </a:xfrm>
          <a:prstGeom prst="rect">
            <a:avLst/>
          </a:prstGeom>
        </p:spPr>
      </p:pic>
    </p:spTree>
    <p:extLst>
      <p:ext uri="{BB962C8B-B14F-4D97-AF65-F5344CB8AC3E}">
        <p14:creationId xmlns:p14="http://schemas.microsoft.com/office/powerpoint/2010/main" val="64006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9" name="Rectangle 118">
            <a:extLst>
              <a:ext uri="{FF2B5EF4-FFF2-40B4-BE49-F238E27FC236}">
                <a16:creationId xmlns:a16="http://schemas.microsoft.com/office/drawing/2014/main" id="{4080BC15-6F3E-4EDC-BB73-20706F743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E29394-D9FC-4581-6372-66520ED7FA98}"/>
              </a:ext>
            </a:extLst>
          </p:cNvPr>
          <p:cNvSpPr>
            <a:spLocks noGrp="1"/>
          </p:cNvSpPr>
          <p:nvPr>
            <p:ph type="title"/>
          </p:nvPr>
        </p:nvSpPr>
        <p:spPr>
          <a:xfrm>
            <a:off x="877326" y="1105647"/>
            <a:ext cx="3782139" cy="3621741"/>
          </a:xfrm>
        </p:spPr>
        <p:txBody>
          <a:bodyPr>
            <a:normAutofit/>
          </a:bodyPr>
          <a:lstStyle/>
          <a:p>
            <a:pPr algn="ctr"/>
            <a:r>
              <a:rPr lang="en-US" b="1" dirty="0">
                <a:latin typeface="Times New Roman" panose="02020603050405020304" pitchFamily="18" charset="0"/>
                <a:cs typeface="Times New Roman" panose="02020603050405020304" pitchFamily="18" charset="0"/>
              </a:rPr>
              <a:t>Key Performance Indicators for DND app</a:t>
            </a:r>
          </a:p>
        </p:txBody>
      </p:sp>
      <p:grpSp>
        <p:nvGrpSpPr>
          <p:cNvPr id="120" name="Group 119">
            <a:extLst>
              <a:ext uri="{FF2B5EF4-FFF2-40B4-BE49-F238E27FC236}">
                <a16:creationId xmlns:a16="http://schemas.microsoft.com/office/drawing/2014/main" id="{4C8A8758-6178-4720-BC90-28C23033F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5813314"/>
            <a:ext cx="12192031" cy="653700"/>
            <a:chOff x="0" y="5833367"/>
            <a:chExt cx="12243348" cy="653700"/>
          </a:xfrm>
        </p:grpSpPr>
        <p:sp>
          <p:nvSpPr>
            <p:cNvPr id="12" name="Freeform 6">
              <a:extLst>
                <a:ext uri="{FF2B5EF4-FFF2-40B4-BE49-F238E27FC236}">
                  <a16:creationId xmlns:a16="http://schemas.microsoft.com/office/drawing/2014/main" id="{19D4861C-7907-48BF-84E7-96C0E098D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2866" y="626674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05">
              <a:extLst>
                <a:ext uri="{FF2B5EF4-FFF2-40B4-BE49-F238E27FC236}">
                  <a16:creationId xmlns:a16="http://schemas.microsoft.com/office/drawing/2014/main" id="{24690199-C217-4DCB-9B31-1A45649B0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58428" y="583855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06">
              <a:extLst>
                <a:ext uri="{FF2B5EF4-FFF2-40B4-BE49-F238E27FC236}">
                  <a16:creationId xmlns:a16="http://schemas.microsoft.com/office/drawing/2014/main" id="{800D5F55-AC8B-4C26-ABB0-D8D609EC4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0691" y="584998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07">
              <a:extLst>
                <a:ext uri="{FF2B5EF4-FFF2-40B4-BE49-F238E27FC236}">
                  <a16:creationId xmlns:a16="http://schemas.microsoft.com/office/drawing/2014/main" id="{77F70717-3071-4962-8A7C-F9A58151CF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98566" y="592668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08">
              <a:extLst>
                <a:ext uri="{FF2B5EF4-FFF2-40B4-BE49-F238E27FC236}">
                  <a16:creationId xmlns:a16="http://schemas.microsoft.com/office/drawing/2014/main" id="{E16B2E5A-8EC8-4C56-AB77-380486FD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3918" y="586222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09">
              <a:extLst>
                <a:ext uri="{FF2B5EF4-FFF2-40B4-BE49-F238E27FC236}">
                  <a16:creationId xmlns:a16="http://schemas.microsoft.com/office/drawing/2014/main" id="{CABAB4BD-890F-4563-A5CA-536788B1E9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65993" y="586548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10">
              <a:extLst>
                <a:ext uri="{FF2B5EF4-FFF2-40B4-BE49-F238E27FC236}">
                  <a16:creationId xmlns:a16="http://schemas.microsoft.com/office/drawing/2014/main" id="{05F36030-F60E-436E-81FE-74DD0776DB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4969" y="58672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11">
              <a:extLst>
                <a:ext uri="{FF2B5EF4-FFF2-40B4-BE49-F238E27FC236}">
                  <a16:creationId xmlns:a16="http://schemas.microsoft.com/office/drawing/2014/main" id="{C87A69CB-2620-4628-9781-88BD40636F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07232" y="58777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12">
              <a:extLst>
                <a:ext uri="{FF2B5EF4-FFF2-40B4-BE49-F238E27FC236}">
                  <a16:creationId xmlns:a16="http://schemas.microsoft.com/office/drawing/2014/main" id="{2DF0B83D-C899-44CA-9B54-A9C57E8EB3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5291" y="583336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22">
              <a:extLst>
                <a:ext uri="{FF2B5EF4-FFF2-40B4-BE49-F238E27FC236}">
                  <a16:creationId xmlns:a16="http://schemas.microsoft.com/office/drawing/2014/main" id="{0ED49C08-BE23-43F9-A421-6CD45C7808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2383" y="616744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23">
              <a:extLst>
                <a:ext uri="{FF2B5EF4-FFF2-40B4-BE49-F238E27FC236}">
                  <a16:creationId xmlns:a16="http://schemas.microsoft.com/office/drawing/2014/main" id="{24F4B005-B785-4A57-9E5A-82D85F00D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0525" y="613684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30">
              <a:extLst>
                <a:ext uri="{FF2B5EF4-FFF2-40B4-BE49-F238E27FC236}">
                  <a16:creationId xmlns:a16="http://schemas.microsoft.com/office/drawing/2014/main" id="{196ED9B6-969E-4AC4-ACD0-95A421BAB3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7876" y="61336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31">
              <a:extLst>
                <a:ext uri="{FF2B5EF4-FFF2-40B4-BE49-F238E27FC236}">
                  <a16:creationId xmlns:a16="http://schemas.microsoft.com/office/drawing/2014/main" id="{496BF3B0-761A-4454-BE3C-86B4675DC0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3018" y="616458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32">
              <a:extLst>
                <a:ext uri="{FF2B5EF4-FFF2-40B4-BE49-F238E27FC236}">
                  <a16:creationId xmlns:a16="http://schemas.microsoft.com/office/drawing/2014/main" id="{F16259CF-A0BC-4673-91C7-A7D3CDF7C7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94" y="620600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34">
              <a:extLst>
                <a:ext uri="{FF2B5EF4-FFF2-40B4-BE49-F238E27FC236}">
                  <a16:creationId xmlns:a16="http://schemas.microsoft.com/office/drawing/2014/main" id="{B09A934A-4464-4C9B-ACAD-9128E0B615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76791" y="621197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35">
              <a:extLst>
                <a:ext uri="{FF2B5EF4-FFF2-40B4-BE49-F238E27FC236}">
                  <a16:creationId xmlns:a16="http://schemas.microsoft.com/office/drawing/2014/main" id="{2E9B2055-E384-472D-91D3-74775CDA16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8831" y="61180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41">
              <a:extLst>
                <a:ext uri="{FF2B5EF4-FFF2-40B4-BE49-F238E27FC236}">
                  <a16:creationId xmlns:a16="http://schemas.microsoft.com/office/drawing/2014/main" id="{B519F0F1-B284-44D5-91E9-5018219AF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77721" y="619248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91">
              <a:extLst>
                <a:ext uri="{FF2B5EF4-FFF2-40B4-BE49-F238E27FC236}">
                  <a16:creationId xmlns:a16="http://schemas.microsoft.com/office/drawing/2014/main" id="{8379C6B3-49BE-4333-B322-AF02BBB41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9219" y="592543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92">
              <a:extLst>
                <a:ext uri="{FF2B5EF4-FFF2-40B4-BE49-F238E27FC236}">
                  <a16:creationId xmlns:a16="http://schemas.microsoft.com/office/drawing/2014/main" id="{9E870E95-FCD6-4158-861A-5CEC896F52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3340" y="58622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93">
              <a:extLst>
                <a:ext uri="{FF2B5EF4-FFF2-40B4-BE49-F238E27FC236}">
                  <a16:creationId xmlns:a16="http://schemas.microsoft.com/office/drawing/2014/main" id="{CD22207C-B504-40B2-A1EB-2DC9B8162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25078" y="588477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94">
              <a:extLst>
                <a:ext uri="{FF2B5EF4-FFF2-40B4-BE49-F238E27FC236}">
                  <a16:creationId xmlns:a16="http://schemas.microsoft.com/office/drawing/2014/main" id="{E317ADBB-3E4F-42D2-B7F2-A15924AD5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5785" y="597086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95">
              <a:extLst>
                <a:ext uri="{FF2B5EF4-FFF2-40B4-BE49-F238E27FC236}">
                  <a16:creationId xmlns:a16="http://schemas.microsoft.com/office/drawing/2014/main" id="{6D7188E6-F4DA-4486-938D-F45FE01A26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8154" y="591497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96">
              <a:extLst>
                <a:ext uri="{FF2B5EF4-FFF2-40B4-BE49-F238E27FC236}">
                  <a16:creationId xmlns:a16="http://schemas.microsoft.com/office/drawing/2014/main" id="{0FBC38BC-DE18-4960-A9D4-F24C6F60C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56561" y="592149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97">
              <a:extLst>
                <a:ext uri="{FF2B5EF4-FFF2-40B4-BE49-F238E27FC236}">
                  <a16:creationId xmlns:a16="http://schemas.microsoft.com/office/drawing/2014/main" id="{1F8EFF99-76BF-4F9B-ADAA-B8D310153B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0229" y="59239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98">
              <a:extLst>
                <a:ext uri="{FF2B5EF4-FFF2-40B4-BE49-F238E27FC236}">
                  <a16:creationId xmlns:a16="http://schemas.microsoft.com/office/drawing/2014/main" id="{76909582-A285-4EA4-AE72-9DBF0D5659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821" y="592394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99">
              <a:extLst>
                <a:ext uri="{FF2B5EF4-FFF2-40B4-BE49-F238E27FC236}">
                  <a16:creationId xmlns:a16="http://schemas.microsoft.com/office/drawing/2014/main" id="{700BC7B2-0C3D-459F-92C1-3605AA3F09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25006" y="59239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00">
              <a:extLst>
                <a:ext uri="{FF2B5EF4-FFF2-40B4-BE49-F238E27FC236}">
                  <a16:creationId xmlns:a16="http://schemas.microsoft.com/office/drawing/2014/main" id="{D3C4B45C-266A-45BF-98FA-CA5409C462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7354" y="592394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01">
              <a:extLst>
                <a:ext uri="{FF2B5EF4-FFF2-40B4-BE49-F238E27FC236}">
                  <a16:creationId xmlns:a16="http://schemas.microsoft.com/office/drawing/2014/main" id="{C72C1CB8-8213-4EE7-AFFF-B0A74E7A7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74567" y="593047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02">
              <a:extLst>
                <a:ext uri="{FF2B5EF4-FFF2-40B4-BE49-F238E27FC236}">
                  <a16:creationId xmlns:a16="http://schemas.microsoft.com/office/drawing/2014/main" id="{2FF32C41-49E2-459E-9AC4-64269039B1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34759" y="593378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03">
              <a:extLst>
                <a:ext uri="{FF2B5EF4-FFF2-40B4-BE49-F238E27FC236}">
                  <a16:creationId xmlns:a16="http://schemas.microsoft.com/office/drawing/2014/main" id="{06B5D5F0-EA51-440D-81A0-FE60CCFBA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4652" y="593945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04">
              <a:extLst>
                <a:ext uri="{FF2B5EF4-FFF2-40B4-BE49-F238E27FC236}">
                  <a16:creationId xmlns:a16="http://schemas.microsoft.com/office/drawing/2014/main" id="{6E01758F-8AEC-4155-B791-2A8CB8A482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3918" y="593945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13">
              <a:extLst>
                <a:ext uri="{FF2B5EF4-FFF2-40B4-BE49-F238E27FC236}">
                  <a16:creationId xmlns:a16="http://schemas.microsoft.com/office/drawing/2014/main" id="{626F1B89-B88E-4CE3-90BF-3704BAF48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2139" y="598514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14">
              <a:extLst>
                <a:ext uri="{FF2B5EF4-FFF2-40B4-BE49-F238E27FC236}">
                  <a16:creationId xmlns:a16="http://schemas.microsoft.com/office/drawing/2014/main" id="{BC872037-D6F5-4CE7-A090-32A977A79F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18593" y="5985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15">
              <a:extLst>
                <a:ext uri="{FF2B5EF4-FFF2-40B4-BE49-F238E27FC236}">
                  <a16:creationId xmlns:a16="http://schemas.microsoft.com/office/drawing/2014/main" id="{A620CFBF-D373-4BA6-BE41-62B50B9457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1447" y="599086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17">
              <a:extLst>
                <a:ext uri="{FF2B5EF4-FFF2-40B4-BE49-F238E27FC236}">
                  <a16:creationId xmlns:a16="http://schemas.microsoft.com/office/drawing/2014/main" id="{B7CA6C2F-61C2-486F-B691-E8EB4BA27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76684" y="600310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18">
              <a:extLst>
                <a:ext uri="{FF2B5EF4-FFF2-40B4-BE49-F238E27FC236}">
                  <a16:creationId xmlns:a16="http://schemas.microsoft.com/office/drawing/2014/main" id="{A0073675-5E26-428E-A2F7-2A952D314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8" y="600636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19">
              <a:extLst>
                <a:ext uri="{FF2B5EF4-FFF2-40B4-BE49-F238E27FC236}">
                  <a16:creationId xmlns:a16="http://schemas.microsoft.com/office/drawing/2014/main" id="{92F171FA-0CB2-4F4C-A2F3-1B7B6B028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4193" y="594708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20">
              <a:extLst>
                <a:ext uri="{FF2B5EF4-FFF2-40B4-BE49-F238E27FC236}">
                  <a16:creationId xmlns:a16="http://schemas.microsoft.com/office/drawing/2014/main" id="{ED29B115-F34D-4E41-A4A2-C0CE41C697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2857" y="624904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21">
              <a:extLst>
                <a:ext uri="{FF2B5EF4-FFF2-40B4-BE49-F238E27FC236}">
                  <a16:creationId xmlns:a16="http://schemas.microsoft.com/office/drawing/2014/main" id="{106009C3-0971-47AF-8BD9-2EC8A6A4B2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37067" y="626003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125">
              <a:extLst>
                <a:ext uri="{FF2B5EF4-FFF2-40B4-BE49-F238E27FC236}">
                  <a16:creationId xmlns:a16="http://schemas.microsoft.com/office/drawing/2014/main" id="{CB010BB8-6FD4-498C-994D-53C8DC7491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4022" y="623814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26">
              <a:extLst>
                <a:ext uri="{FF2B5EF4-FFF2-40B4-BE49-F238E27FC236}">
                  <a16:creationId xmlns:a16="http://schemas.microsoft.com/office/drawing/2014/main" id="{B8F74E45-2803-4A11-9333-3639A1C2F2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0834" y="624997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127">
              <a:extLst>
                <a:ext uri="{FF2B5EF4-FFF2-40B4-BE49-F238E27FC236}">
                  <a16:creationId xmlns:a16="http://schemas.microsoft.com/office/drawing/2014/main" id="{AEF03EB9-6D77-4E55-BCF2-4402550D39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25618" y="624997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8">
              <a:extLst>
                <a:ext uri="{FF2B5EF4-FFF2-40B4-BE49-F238E27FC236}">
                  <a16:creationId xmlns:a16="http://schemas.microsoft.com/office/drawing/2014/main" id="{217D616F-FDFA-439E-8B09-E55F8234B0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2808" y="625324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129">
              <a:extLst>
                <a:ext uri="{FF2B5EF4-FFF2-40B4-BE49-F238E27FC236}">
                  <a16:creationId xmlns:a16="http://schemas.microsoft.com/office/drawing/2014/main" id="{1EB7CB2D-F6AA-4861-B158-DA3E6B923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0604" y="625324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3">
              <a:extLst>
                <a:ext uri="{FF2B5EF4-FFF2-40B4-BE49-F238E27FC236}">
                  <a16:creationId xmlns:a16="http://schemas.microsoft.com/office/drawing/2014/main" id="{1C9C3C8B-A28D-44DF-AA29-02B28AED71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7420" y="626221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136">
              <a:extLst>
                <a:ext uri="{FF2B5EF4-FFF2-40B4-BE49-F238E27FC236}">
                  <a16:creationId xmlns:a16="http://schemas.microsoft.com/office/drawing/2014/main" id="{BA82150B-D747-458F-8C52-72FBA52BCD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68517" y="627408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137">
              <a:extLst>
                <a:ext uri="{FF2B5EF4-FFF2-40B4-BE49-F238E27FC236}">
                  <a16:creationId xmlns:a16="http://schemas.microsoft.com/office/drawing/2014/main" id="{0288BD39-0846-445A-BD81-1E34E0E99E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8636" y="627772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38">
              <a:extLst>
                <a:ext uri="{FF2B5EF4-FFF2-40B4-BE49-F238E27FC236}">
                  <a16:creationId xmlns:a16="http://schemas.microsoft.com/office/drawing/2014/main" id="{B89B3B49-0A7E-4573-9B52-D1B0659831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16079" y="628017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139">
              <a:extLst>
                <a:ext uri="{FF2B5EF4-FFF2-40B4-BE49-F238E27FC236}">
                  <a16:creationId xmlns:a16="http://schemas.microsoft.com/office/drawing/2014/main" id="{EB447648-FE0A-4D8E-86B8-D38D5F938B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7" y="628669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40">
              <a:extLst>
                <a:ext uri="{FF2B5EF4-FFF2-40B4-BE49-F238E27FC236}">
                  <a16:creationId xmlns:a16="http://schemas.microsoft.com/office/drawing/2014/main" id="{0F74D32E-67FC-452C-A52B-988DB4984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95618" y="628996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142">
              <a:extLst>
                <a:ext uri="{FF2B5EF4-FFF2-40B4-BE49-F238E27FC236}">
                  <a16:creationId xmlns:a16="http://schemas.microsoft.com/office/drawing/2014/main" id="{48203367-1F19-4C4F-B38D-929816F787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6179" y="631689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43">
              <a:extLst>
                <a:ext uri="{FF2B5EF4-FFF2-40B4-BE49-F238E27FC236}">
                  <a16:creationId xmlns:a16="http://schemas.microsoft.com/office/drawing/2014/main" id="{FEBB9D94-7802-4607-9BA4-62FB212BF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3248" y="632015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44">
              <a:extLst>
                <a:ext uri="{FF2B5EF4-FFF2-40B4-BE49-F238E27FC236}">
                  <a16:creationId xmlns:a16="http://schemas.microsoft.com/office/drawing/2014/main" id="{24743784-06E3-4913-9DFD-2FCBF9D929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1757" y="631689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45">
              <a:extLst>
                <a:ext uri="{FF2B5EF4-FFF2-40B4-BE49-F238E27FC236}">
                  <a16:creationId xmlns:a16="http://schemas.microsoft.com/office/drawing/2014/main" id="{25CD3315-6611-406F-AF95-2EF9F5A5B0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1778" y="632260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8">
              <a:extLst>
                <a:ext uri="{FF2B5EF4-FFF2-40B4-BE49-F238E27FC236}">
                  <a16:creationId xmlns:a16="http://schemas.microsoft.com/office/drawing/2014/main" id="{4B0A51D7-FF65-4E97-9E1A-8C4688E862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7269" y="62805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8">
              <a:extLst>
                <a:ext uri="{FF2B5EF4-FFF2-40B4-BE49-F238E27FC236}">
                  <a16:creationId xmlns:a16="http://schemas.microsoft.com/office/drawing/2014/main" id="{E4E336B8-243A-49D9-9876-4BF3A08D3A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018" y="58427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06">
              <a:extLst>
                <a:ext uri="{FF2B5EF4-FFF2-40B4-BE49-F238E27FC236}">
                  <a16:creationId xmlns:a16="http://schemas.microsoft.com/office/drawing/2014/main" id="{CFBBE0E2-8BDF-4B26-BEBC-DB799B8F6B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0" y="605725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20">
              <a:extLst>
                <a:ext uri="{FF2B5EF4-FFF2-40B4-BE49-F238E27FC236}">
                  <a16:creationId xmlns:a16="http://schemas.microsoft.com/office/drawing/2014/main" id="{A6727626-8944-4EB7-B327-B696FE484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37524" y="594290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20">
              <a:extLst>
                <a:ext uri="{FF2B5EF4-FFF2-40B4-BE49-F238E27FC236}">
                  <a16:creationId xmlns:a16="http://schemas.microsoft.com/office/drawing/2014/main" id="{D8C4C7E6-114C-4D16-9FC6-1260653C23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19407" y="595169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25">
              <a:extLst>
                <a:ext uri="{FF2B5EF4-FFF2-40B4-BE49-F238E27FC236}">
                  <a16:creationId xmlns:a16="http://schemas.microsoft.com/office/drawing/2014/main" id="{2D373437-2902-4D8A-B887-F6941556C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28670" y="623115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37">
              <a:extLst>
                <a:ext uri="{FF2B5EF4-FFF2-40B4-BE49-F238E27FC236}">
                  <a16:creationId xmlns:a16="http://schemas.microsoft.com/office/drawing/2014/main" id="{8EB99B25-2662-42DE-8F5D-E0F6F28C8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6267" y="596352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6">
              <a:extLst>
                <a:ext uri="{FF2B5EF4-FFF2-40B4-BE49-F238E27FC236}">
                  <a16:creationId xmlns:a16="http://schemas.microsoft.com/office/drawing/2014/main" id="{724D4F80-B109-4438-BC6D-ABB522B44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3488" y="631039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05">
              <a:extLst>
                <a:ext uri="{FF2B5EF4-FFF2-40B4-BE49-F238E27FC236}">
                  <a16:creationId xmlns:a16="http://schemas.microsoft.com/office/drawing/2014/main" id="{F5A66334-17A8-4594-AB17-4C33A955B2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78638" y="599620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106">
              <a:extLst>
                <a:ext uri="{FF2B5EF4-FFF2-40B4-BE49-F238E27FC236}">
                  <a16:creationId xmlns:a16="http://schemas.microsoft.com/office/drawing/2014/main" id="{D12EC8B9-DE60-44BC-9911-A9CD8EF50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0164" y="5950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107">
              <a:extLst>
                <a:ext uri="{FF2B5EF4-FFF2-40B4-BE49-F238E27FC236}">
                  <a16:creationId xmlns:a16="http://schemas.microsoft.com/office/drawing/2014/main" id="{FB7FEAD3-708C-4B79-B452-4445C2778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58039" y="602749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108">
              <a:extLst>
                <a:ext uri="{FF2B5EF4-FFF2-40B4-BE49-F238E27FC236}">
                  <a16:creationId xmlns:a16="http://schemas.microsoft.com/office/drawing/2014/main" id="{8C6933FD-FAB6-403B-9CD4-EF0E06CF79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3391" y="596303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109">
              <a:extLst>
                <a:ext uri="{FF2B5EF4-FFF2-40B4-BE49-F238E27FC236}">
                  <a16:creationId xmlns:a16="http://schemas.microsoft.com/office/drawing/2014/main" id="{3F4D3F48-1D65-45EB-91E2-BEFFB2440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34906" y="599568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110">
              <a:extLst>
                <a:ext uri="{FF2B5EF4-FFF2-40B4-BE49-F238E27FC236}">
                  <a16:creationId xmlns:a16="http://schemas.microsoft.com/office/drawing/2014/main" id="{5FB2CD0B-BF87-4FEC-B6B6-0DA50B931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1575" y="596804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1">
              <a:extLst>
                <a:ext uri="{FF2B5EF4-FFF2-40B4-BE49-F238E27FC236}">
                  <a16:creationId xmlns:a16="http://schemas.microsoft.com/office/drawing/2014/main" id="{5C2A4452-6B00-411C-80AB-29AE135B4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66705" y="597854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2">
              <a:extLst>
                <a:ext uri="{FF2B5EF4-FFF2-40B4-BE49-F238E27FC236}">
                  <a16:creationId xmlns:a16="http://schemas.microsoft.com/office/drawing/2014/main" id="{9B0D6CF6-D17B-4DC7-828A-773636910C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1876" y="59662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2">
              <a:extLst>
                <a:ext uri="{FF2B5EF4-FFF2-40B4-BE49-F238E27FC236}">
                  <a16:creationId xmlns:a16="http://schemas.microsoft.com/office/drawing/2014/main" id="{E0E5EA9F-6192-466D-BF45-46D9BCE3B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1861" y="62805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30">
              <a:extLst>
                <a:ext uri="{FF2B5EF4-FFF2-40B4-BE49-F238E27FC236}">
                  <a16:creationId xmlns:a16="http://schemas.microsoft.com/office/drawing/2014/main" id="{008FF77B-AC18-4E35-BB9B-0CA39278F7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0053" y="628384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31">
              <a:extLst>
                <a:ext uri="{FF2B5EF4-FFF2-40B4-BE49-F238E27FC236}">
                  <a16:creationId xmlns:a16="http://schemas.microsoft.com/office/drawing/2014/main" id="{F237A1D4-9D62-4DEA-BD39-E5EC93B33B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3480" y="626711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32">
              <a:extLst>
                <a:ext uri="{FF2B5EF4-FFF2-40B4-BE49-F238E27FC236}">
                  <a16:creationId xmlns:a16="http://schemas.microsoft.com/office/drawing/2014/main" id="{CFF6BE31-4842-4659-8D68-63423F8269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39967" y="630682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4">
              <a:extLst>
                <a:ext uri="{FF2B5EF4-FFF2-40B4-BE49-F238E27FC236}">
                  <a16:creationId xmlns:a16="http://schemas.microsoft.com/office/drawing/2014/main" id="{3EC2112B-E2EC-492A-8AF9-D78F4B4A99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36264" y="631279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5">
              <a:extLst>
                <a:ext uri="{FF2B5EF4-FFF2-40B4-BE49-F238E27FC236}">
                  <a16:creationId xmlns:a16="http://schemas.microsoft.com/office/drawing/2014/main" id="{E71F6428-AC25-4A5A-8439-04768A17B6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7411" y="628546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41">
              <a:extLst>
                <a:ext uri="{FF2B5EF4-FFF2-40B4-BE49-F238E27FC236}">
                  <a16:creationId xmlns:a16="http://schemas.microsoft.com/office/drawing/2014/main" id="{87E919CC-AC41-4F0D-A842-792D7A418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4771" y="626918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91">
              <a:extLst>
                <a:ext uri="{FF2B5EF4-FFF2-40B4-BE49-F238E27FC236}">
                  <a16:creationId xmlns:a16="http://schemas.microsoft.com/office/drawing/2014/main" id="{DE28BE4E-1A59-46FF-810A-A8F9A46F7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58692" y="602625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2">
              <a:extLst>
                <a:ext uri="{FF2B5EF4-FFF2-40B4-BE49-F238E27FC236}">
                  <a16:creationId xmlns:a16="http://schemas.microsoft.com/office/drawing/2014/main" id="{41281533-9B25-42A4-9F50-34B4F24C0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2813" y="5963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3">
              <a:extLst>
                <a:ext uri="{FF2B5EF4-FFF2-40B4-BE49-F238E27FC236}">
                  <a16:creationId xmlns:a16="http://schemas.microsoft.com/office/drawing/2014/main" id="{E5B56BED-7578-4E42-889D-34AA58F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28451" y="603325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4">
              <a:extLst>
                <a:ext uri="{FF2B5EF4-FFF2-40B4-BE49-F238E27FC236}">
                  <a16:creationId xmlns:a16="http://schemas.microsoft.com/office/drawing/2014/main" id="{583E2F4A-E235-4600-A80D-18C1C36EE5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15258" y="607168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5">
              <a:extLst>
                <a:ext uri="{FF2B5EF4-FFF2-40B4-BE49-F238E27FC236}">
                  <a16:creationId xmlns:a16="http://schemas.microsoft.com/office/drawing/2014/main" id="{A3CF799A-9839-4CB1-9381-DCC0C1FE1B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7627" y="601578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6">
              <a:extLst>
                <a:ext uri="{FF2B5EF4-FFF2-40B4-BE49-F238E27FC236}">
                  <a16:creationId xmlns:a16="http://schemas.microsoft.com/office/drawing/2014/main" id="{FCC7DD6E-E0E5-46B9-81B7-3B2F7B3332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16034" y="602231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7">
              <a:extLst>
                <a:ext uri="{FF2B5EF4-FFF2-40B4-BE49-F238E27FC236}">
                  <a16:creationId xmlns:a16="http://schemas.microsoft.com/office/drawing/2014/main" id="{0D5C974E-4B43-4FFA-8230-DB0E1993C3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09702" y="602476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8">
              <a:extLst>
                <a:ext uri="{FF2B5EF4-FFF2-40B4-BE49-F238E27FC236}">
                  <a16:creationId xmlns:a16="http://schemas.microsoft.com/office/drawing/2014/main" id="{3C1174EE-071E-4421-BD9C-2C2D84190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1294" y="602476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9">
              <a:extLst>
                <a:ext uri="{FF2B5EF4-FFF2-40B4-BE49-F238E27FC236}">
                  <a16:creationId xmlns:a16="http://schemas.microsoft.com/office/drawing/2014/main" id="{6F280CAD-1F1B-4F43-99A3-B2EC2A7F30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84479" y="602475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0">
              <a:extLst>
                <a:ext uri="{FF2B5EF4-FFF2-40B4-BE49-F238E27FC236}">
                  <a16:creationId xmlns:a16="http://schemas.microsoft.com/office/drawing/2014/main" id="{9C83D9FD-E06E-407B-BA7C-2C2AD5B16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36827" y="60247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01">
              <a:extLst>
                <a:ext uri="{FF2B5EF4-FFF2-40B4-BE49-F238E27FC236}">
                  <a16:creationId xmlns:a16="http://schemas.microsoft.com/office/drawing/2014/main" id="{A1CACEBA-A7A9-45FB-897A-888150011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4040" y="603128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4">
              <a:extLst>
                <a:ext uri="{FF2B5EF4-FFF2-40B4-BE49-F238E27FC236}">
                  <a16:creationId xmlns:a16="http://schemas.microsoft.com/office/drawing/2014/main" id="{4A695BE5-DE27-460F-845F-45BB814FE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3391" y="604026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13">
              <a:extLst>
                <a:ext uri="{FF2B5EF4-FFF2-40B4-BE49-F238E27FC236}">
                  <a16:creationId xmlns:a16="http://schemas.microsoft.com/office/drawing/2014/main" id="{77CDD712-F443-4EDC-B663-5EC5ACD7D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1612" y="608596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14">
              <a:extLst>
                <a:ext uri="{FF2B5EF4-FFF2-40B4-BE49-F238E27FC236}">
                  <a16:creationId xmlns:a16="http://schemas.microsoft.com/office/drawing/2014/main" id="{007246F1-084B-45D9-BDD9-99BB53F6C9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8066" y="60859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15">
              <a:extLst>
                <a:ext uri="{FF2B5EF4-FFF2-40B4-BE49-F238E27FC236}">
                  <a16:creationId xmlns:a16="http://schemas.microsoft.com/office/drawing/2014/main" id="{1EFA42E9-27C0-423D-93C8-794A9683F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0920" y="60916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20">
              <a:extLst>
                <a:ext uri="{FF2B5EF4-FFF2-40B4-BE49-F238E27FC236}">
                  <a16:creationId xmlns:a16="http://schemas.microsoft.com/office/drawing/2014/main" id="{DFCCEBA8-5961-480A-9134-51605F650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1632" y="6320599"/>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21">
              <a:extLst>
                <a:ext uri="{FF2B5EF4-FFF2-40B4-BE49-F238E27FC236}">
                  <a16:creationId xmlns:a16="http://schemas.microsoft.com/office/drawing/2014/main" id="{00B8B62E-6551-4805-BD5A-5188FE5D3A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7481" y="634382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25">
              <a:extLst>
                <a:ext uri="{FF2B5EF4-FFF2-40B4-BE49-F238E27FC236}">
                  <a16:creationId xmlns:a16="http://schemas.microsoft.com/office/drawing/2014/main" id="{EB635BC8-61BC-44D5-AA11-9A308B3BA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3495" y="633895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26">
              <a:extLst>
                <a:ext uri="{FF2B5EF4-FFF2-40B4-BE49-F238E27FC236}">
                  <a16:creationId xmlns:a16="http://schemas.microsoft.com/office/drawing/2014/main" id="{3C0CF799-2713-48A8-94DF-F8CB5F332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0307" y="635079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27">
              <a:extLst>
                <a:ext uri="{FF2B5EF4-FFF2-40B4-BE49-F238E27FC236}">
                  <a16:creationId xmlns:a16="http://schemas.microsoft.com/office/drawing/2014/main" id="{52A7149F-5A3F-4537-981A-974C7409CA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091" y="6350792"/>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28">
              <a:extLst>
                <a:ext uri="{FF2B5EF4-FFF2-40B4-BE49-F238E27FC236}">
                  <a16:creationId xmlns:a16="http://schemas.microsoft.com/office/drawing/2014/main" id="{5D7163FE-5ADD-41E7-985B-F95E7E0484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2281" y="635405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29">
              <a:extLst>
                <a:ext uri="{FF2B5EF4-FFF2-40B4-BE49-F238E27FC236}">
                  <a16:creationId xmlns:a16="http://schemas.microsoft.com/office/drawing/2014/main" id="{FA796F21-7CE5-4483-A137-919B3D433B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0077" y="6354055"/>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33">
              <a:extLst>
                <a:ext uri="{FF2B5EF4-FFF2-40B4-BE49-F238E27FC236}">
                  <a16:creationId xmlns:a16="http://schemas.microsoft.com/office/drawing/2014/main" id="{89A8D3E3-3518-4738-B94E-F7DD9818D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6893" y="636303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36">
              <a:extLst>
                <a:ext uri="{FF2B5EF4-FFF2-40B4-BE49-F238E27FC236}">
                  <a16:creationId xmlns:a16="http://schemas.microsoft.com/office/drawing/2014/main" id="{965D7305-50C2-4D93-8832-19DC70C5B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28899" y="629281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37">
              <a:extLst>
                <a:ext uri="{FF2B5EF4-FFF2-40B4-BE49-F238E27FC236}">
                  <a16:creationId xmlns:a16="http://schemas.microsoft.com/office/drawing/2014/main" id="{04637E45-0880-40BC-B488-4EA4CA4356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8109" y="6378537"/>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38">
              <a:extLst>
                <a:ext uri="{FF2B5EF4-FFF2-40B4-BE49-F238E27FC236}">
                  <a16:creationId xmlns:a16="http://schemas.microsoft.com/office/drawing/2014/main" id="{D938207F-A865-48E5-A15D-FD578BC59D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552" y="638098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40">
              <a:extLst>
                <a:ext uri="{FF2B5EF4-FFF2-40B4-BE49-F238E27FC236}">
                  <a16:creationId xmlns:a16="http://schemas.microsoft.com/office/drawing/2014/main" id="{DCD7108A-C70D-4FD9-B91A-0E9F9501AE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5091" y="6390777"/>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42">
              <a:extLst>
                <a:ext uri="{FF2B5EF4-FFF2-40B4-BE49-F238E27FC236}">
                  <a16:creationId xmlns:a16="http://schemas.microsoft.com/office/drawing/2014/main" id="{57FC30BB-0D8F-43B0-910E-7DDE8C9331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5652" y="6417706"/>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25">
              <a:extLst>
                <a:ext uri="{FF2B5EF4-FFF2-40B4-BE49-F238E27FC236}">
                  <a16:creationId xmlns:a16="http://schemas.microsoft.com/office/drawing/2014/main" id="{7E9ACE65-00C6-4A75-8F61-CCADAF3EC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88143" y="633196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37">
              <a:extLst>
                <a:ext uri="{FF2B5EF4-FFF2-40B4-BE49-F238E27FC236}">
                  <a16:creationId xmlns:a16="http://schemas.microsoft.com/office/drawing/2014/main" id="{A66BC798-DA88-404E-ABF9-4334D68972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15740" y="606433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186" name="Content Placeholder 2">
            <a:extLst>
              <a:ext uri="{FF2B5EF4-FFF2-40B4-BE49-F238E27FC236}">
                <a16:creationId xmlns:a16="http://schemas.microsoft.com/office/drawing/2014/main" id="{3A64A281-7078-617C-B810-234815F9E5CE}"/>
              </a:ext>
            </a:extLst>
          </p:cNvPr>
          <p:cNvGraphicFramePr>
            <a:graphicFrameLocks noGrp="1"/>
          </p:cNvGraphicFramePr>
          <p:nvPr>
            <p:ph idx="1"/>
            <p:extLst>
              <p:ext uri="{D42A27DB-BD31-4B8C-83A1-F6EECF244321}">
                <p14:modId xmlns:p14="http://schemas.microsoft.com/office/powerpoint/2010/main" val="3165731736"/>
              </p:ext>
            </p:extLst>
          </p:nvPr>
        </p:nvGraphicFramePr>
        <p:xfrm>
          <a:off x="4746203" y="454636"/>
          <a:ext cx="6854025" cy="5182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0902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8">
            <a:extLst>
              <a:ext uri="{FF2B5EF4-FFF2-40B4-BE49-F238E27FC236}">
                <a16:creationId xmlns:a16="http://schemas.microsoft.com/office/drawing/2014/main" id="{F1FA5EE8-8FDF-4249-8FBE-5EE4A41B3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029900" y="275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67"/>
            <a:ext cx="6789873"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092D18-59D1-630F-6757-77E908C905C8}"/>
              </a:ext>
            </a:extLst>
          </p:cNvPr>
          <p:cNvSpPr>
            <a:spLocks noGrp="1"/>
          </p:cNvSpPr>
          <p:nvPr>
            <p:ph type="title"/>
          </p:nvPr>
        </p:nvSpPr>
        <p:spPr>
          <a:xfrm>
            <a:off x="7424971" y="222545"/>
            <a:ext cx="4609291" cy="1368393"/>
          </a:xfrm>
        </p:spPr>
        <p:txBody>
          <a:bodyPr>
            <a:normAutofit/>
          </a:bodyPr>
          <a:lstStyle/>
          <a:p>
            <a:r>
              <a:rPr lang="en-US" b="1" dirty="0">
                <a:latin typeface="Times New Roman" panose="02020603050405020304" pitchFamily="18" charset="0"/>
                <a:cs typeface="Times New Roman" panose="02020603050405020304" pitchFamily="18" charset="0"/>
              </a:rPr>
              <a:t>Budget for IT-BA department</a:t>
            </a:r>
          </a:p>
        </p:txBody>
      </p:sp>
      <p:graphicFrame>
        <p:nvGraphicFramePr>
          <p:cNvPr id="6" name="Content Placeholder 5">
            <a:extLst>
              <a:ext uri="{FF2B5EF4-FFF2-40B4-BE49-F238E27FC236}">
                <a16:creationId xmlns:a16="http://schemas.microsoft.com/office/drawing/2014/main" id="{BEA43C85-3A2B-BDCF-D9A5-C3D1FFB9C731}"/>
              </a:ext>
            </a:extLst>
          </p:cNvPr>
          <p:cNvGraphicFramePr>
            <a:graphicFrameLocks noGrp="1"/>
          </p:cNvGraphicFramePr>
          <p:nvPr>
            <p:ph idx="1"/>
            <p:extLst>
              <p:ext uri="{D42A27DB-BD31-4B8C-83A1-F6EECF244321}">
                <p14:modId xmlns:p14="http://schemas.microsoft.com/office/powerpoint/2010/main" val="1716063901"/>
              </p:ext>
            </p:extLst>
          </p:nvPr>
        </p:nvGraphicFramePr>
        <p:xfrm>
          <a:off x="7082014" y="1785324"/>
          <a:ext cx="4916340" cy="4380055"/>
        </p:xfrm>
        <a:graphic>
          <a:graphicData uri="http://schemas.openxmlformats.org/drawingml/2006/table">
            <a:tbl>
              <a:tblPr firstRow="1" bandRow="1">
                <a:tableStyleId>{5A111915-BE36-4E01-A7E5-04B1672EAD32}</a:tableStyleId>
              </a:tblPr>
              <a:tblGrid>
                <a:gridCol w="1992538">
                  <a:extLst>
                    <a:ext uri="{9D8B030D-6E8A-4147-A177-3AD203B41FA5}">
                      <a16:colId xmlns:a16="http://schemas.microsoft.com/office/drawing/2014/main" val="1291181"/>
                    </a:ext>
                  </a:extLst>
                </a:gridCol>
                <a:gridCol w="1285022">
                  <a:extLst>
                    <a:ext uri="{9D8B030D-6E8A-4147-A177-3AD203B41FA5}">
                      <a16:colId xmlns:a16="http://schemas.microsoft.com/office/drawing/2014/main" val="2433131520"/>
                    </a:ext>
                  </a:extLst>
                </a:gridCol>
                <a:gridCol w="1638780">
                  <a:extLst>
                    <a:ext uri="{9D8B030D-6E8A-4147-A177-3AD203B41FA5}">
                      <a16:colId xmlns:a16="http://schemas.microsoft.com/office/drawing/2014/main" val="1756019565"/>
                    </a:ext>
                  </a:extLst>
                </a:gridCol>
              </a:tblGrid>
              <a:tr h="583403">
                <a:tc>
                  <a:txBody>
                    <a:bodyPr/>
                    <a:lstStyle/>
                    <a:p>
                      <a:pPr algn="ctr"/>
                      <a:r>
                        <a:rPr lang="en-US" sz="1600" dirty="0"/>
                        <a:t>Projects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Budget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 allocation</a:t>
                      </a:r>
                    </a:p>
                    <a:p>
                      <a:pPr algn="ctr"/>
                      <a:r>
                        <a:rPr lang="en-US" sz="1600" dirty="0"/>
                        <a:t>(1 Cr = 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7312707"/>
                  </a:ext>
                </a:extLst>
              </a:tr>
              <a:tr h="583403">
                <a:tc>
                  <a:txBody>
                    <a:bodyPr/>
                    <a:lstStyle/>
                    <a:p>
                      <a:pPr marL="0" algn="ctr" defTabSz="914400" rtl="0" eaLnBrk="1" latinLnBrk="0" hangingPunct="1"/>
                      <a:r>
                        <a:rPr lang="en-US" sz="1400" b="0" kern="1200" dirty="0">
                          <a:solidFill>
                            <a:schemeClr val="tx1"/>
                          </a:solidFill>
                          <a:effectLst/>
                          <a:latin typeface="+mn-lt"/>
                          <a:ea typeface="+mn-ea"/>
                          <a:cs typeface="+mn-cs"/>
                        </a:rPr>
                        <a:t>Merchant Partnership Expansion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20 Lakhs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510142"/>
                  </a:ext>
                </a:extLst>
              </a:tr>
              <a:tr h="583403">
                <a:tc>
                  <a:txBody>
                    <a:bodyPr/>
                    <a:lstStyle/>
                    <a:p>
                      <a:pPr algn="ctr"/>
                      <a:r>
                        <a:rPr lang="en-US" sz="1400" b="0" kern="1200" dirty="0">
                          <a:solidFill>
                            <a:schemeClr val="tx1"/>
                          </a:solidFill>
                          <a:effectLst/>
                          <a:latin typeface="+mn-lt"/>
                          <a:ea typeface="+mn-ea"/>
                          <a:cs typeface="+mn-cs"/>
                        </a:rPr>
                        <a:t>App Maintenance </a:t>
                      </a:r>
                      <a:endParaRPr lang="en-US"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15 Lakhs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421439"/>
                  </a:ext>
                </a:extLst>
              </a:tr>
              <a:tr h="583403">
                <a:tc>
                  <a:txBody>
                    <a:bodyPr/>
                    <a:lstStyle/>
                    <a:p>
                      <a:pPr algn="ctr"/>
                      <a:r>
                        <a:rPr lang="en-US" sz="1400" b="0" kern="1200" dirty="0">
                          <a:solidFill>
                            <a:schemeClr val="tx1"/>
                          </a:solidFill>
                          <a:effectLst/>
                          <a:latin typeface="+mn-lt"/>
                          <a:ea typeface="+mn-ea"/>
                          <a:cs typeface="+mn-cs"/>
                        </a:rPr>
                        <a:t>Route Optimization Technology</a:t>
                      </a:r>
                      <a:r>
                        <a:rPr lang="en-US" sz="1800" b="1" kern="1200" dirty="0">
                          <a:solidFill>
                            <a:schemeClr val="tx1"/>
                          </a:solidFill>
                          <a:effectLst/>
                          <a:latin typeface="+mn-lt"/>
                          <a:ea typeface="+mn-ea"/>
                          <a:cs typeface="+mn-cs"/>
                        </a:rPr>
                        <a:t>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18 Lakhs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6903190"/>
                  </a:ext>
                </a:extLst>
              </a:tr>
              <a:tr h="583403">
                <a:tc>
                  <a:txBody>
                    <a:bodyPr/>
                    <a:lstStyle/>
                    <a:p>
                      <a:pPr marL="0" algn="ctr" defTabSz="914400" rtl="0" eaLnBrk="1" latinLnBrk="0" hangingPunct="1"/>
                      <a:r>
                        <a:rPr lang="en-US" sz="1400" b="0" kern="1200" dirty="0">
                          <a:solidFill>
                            <a:schemeClr val="tx1"/>
                          </a:solidFill>
                          <a:effectLst/>
                          <a:latin typeface="+mn-lt"/>
                          <a:ea typeface="+mn-ea"/>
                          <a:cs typeface="+mn-cs"/>
                        </a:rPr>
                        <a:t>Machine Learning for Predicting Demand</a:t>
                      </a:r>
                      <a:r>
                        <a:rPr lang="en-IN" sz="1400" b="0" kern="1200" dirty="0">
                          <a:solidFill>
                            <a:schemeClr val="tx1"/>
                          </a:solidFill>
                          <a:effectLst/>
                          <a:latin typeface="+mn-lt"/>
                          <a:ea typeface="+mn-ea"/>
                          <a:cs typeface="+mn-cs"/>
                        </a:rPr>
                        <a:t> </a:t>
                      </a:r>
                      <a:endParaRPr lang="en-US" sz="1400" b="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20 Lakhs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0867679"/>
                  </a:ext>
                </a:extLst>
              </a:tr>
              <a:tr h="583403">
                <a:tc>
                  <a:txBody>
                    <a:bodyPr/>
                    <a:lstStyle/>
                    <a:p>
                      <a:pPr marL="0" algn="ctr" defTabSz="914400" rtl="0" eaLnBrk="1" latinLnBrk="0" hangingPunct="1"/>
                      <a:r>
                        <a:rPr lang="en-US" sz="1400" b="0" kern="1200" dirty="0">
                          <a:solidFill>
                            <a:schemeClr val="tx1"/>
                          </a:solidFill>
                          <a:effectLst/>
                          <a:latin typeface="+mn-lt"/>
                          <a:ea typeface="+mn-ea"/>
                          <a:cs typeface="+mn-cs"/>
                        </a:rPr>
                        <a:t>Association Algorithm for Recommendations and Bundling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15 Lakhs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871185"/>
                  </a:ext>
                </a:extLst>
              </a:tr>
              <a:tr h="583403">
                <a:tc>
                  <a:txBody>
                    <a:bodyPr/>
                    <a:lstStyle/>
                    <a:p>
                      <a:pPr algn="ctr"/>
                      <a:r>
                        <a:rPr lang="en-US" sz="1400" b="0" kern="1200" dirty="0">
                          <a:solidFill>
                            <a:schemeClr val="tx1"/>
                          </a:solidFill>
                          <a:effectLst/>
                          <a:latin typeface="+mn-lt"/>
                          <a:ea typeface="+mn-ea"/>
                          <a:cs typeface="+mn-cs"/>
                        </a:rPr>
                        <a:t>Integrating QR Code/OTP-Based Delivery Verification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12 Lakhs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8919909"/>
                  </a:ext>
                </a:extLst>
              </a:tr>
            </a:tbl>
          </a:graphicData>
        </a:graphic>
      </p:graphicFrame>
      <p:pic>
        <p:nvPicPr>
          <p:cNvPr id="5" name="Content Placeholder 4" descr="A pie chart with different colored circles&#10;&#10;Description automatically generated">
            <a:extLst>
              <a:ext uri="{FF2B5EF4-FFF2-40B4-BE49-F238E27FC236}">
                <a16:creationId xmlns:a16="http://schemas.microsoft.com/office/drawing/2014/main" id="{D29E15EA-3273-04DA-8641-67FEEBDDC9DF}"/>
              </a:ext>
            </a:extLst>
          </p:cNvPr>
          <p:cNvPicPr>
            <a:picLocks noChangeAspect="1"/>
          </p:cNvPicPr>
          <p:nvPr/>
        </p:nvPicPr>
        <p:blipFill>
          <a:blip r:embed="rId2">
            <a:clrChange>
              <a:clrFrom>
                <a:srgbClr val="FFFFFF"/>
              </a:clrFrom>
              <a:clrTo>
                <a:srgbClr val="FFFFFF">
                  <a:alpha val="0"/>
                </a:srgbClr>
              </a:clrTo>
            </a:clrChange>
            <a:alphaModFix/>
          </a:blip>
          <a:stretch>
            <a:fillRect/>
          </a:stretch>
        </p:blipFill>
        <p:spPr>
          <a:xfrm>
            <a:off x="41812" y="416138"/>
            <a:ext cx="6441181" cy="5941986"/>
          </a:xfrm>
          <a:prstGeom prst="rect">
            <a:avLst/>
          </a:prstGeom>
        </p:spPr>
      </p:pic>
      <p:grpSp>
        <p:nvGrpSpPr>
          <p:cNvPr id="18" name="Group 17">
            <a:extLst>
              <a:ext uri="{FF2B5EF4-FFF2-40B4-BE49-F238E27FC236}">
                <a16:creationId xmlns:a16="http://schemas.microsoft.com/office/drawing/2014/main" id="{7B873598-A5D6-4515-841C-9AB0108004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76114" y="50902"/>
            <a:ext cx="561595" cy="6748949"/>
            <a:chOff x="10983959" y="11892"/>
            <a:chExt cx="561595" cy="6748949"/>
          </a:xfrm>
        </p:grpSpPr>
        <p:sp>
          <p:nvSpPr>
            <p:cNvPr id="19" name="Freeform 78">
              <a:extLst>
                <a:ext uri="{FF2B5EF4-FFF2-40B4-BE49-F238E27FC236}">
                  <a16:creationId xmlns:a16="http://schemas.microsoft.com/office/drawing/2014/main" id="{418AB34E-9EF6-48BC-AF7F-47FE6E60EE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9694" y="657338"/>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9">
              <a:extLst>
                <a:ext uri="{FF2B5EF4-FFF2-40B4-BE49-F238E27FC236}">
                  <a16:creationId xmlns:a16="http://schemas.microsoft.com/office/drawing/2014/main" id="{14B51991-F7B9-4523-991E-4B220B358F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2066" y="888383"/>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0">
              <a:extLst>
                <a:ext uri="{FF2B5EF4-FFF2-40B4-BE49-F238E27FC236}">
                  <a16:creationId xmlns:a16="http://schemas.microsoft.com/office/drawing/2014/main" id="{6537FAB0-3322-42E0-9F8C-EDF4A72B6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6725" y="112617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1">
              <a:extLst>
                <a:ext uri="{FF2B5EF4-FFF2-40B4-BE49-F238E27FC236}">
                  <a16:creationId xmlns:a16="http://schemas.microsoft.com/office/drawing/2014/main" id="{5FC1CEA0-9EDA-48BA-91A4-0D7521AC9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9775" y="2139232"/>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2">
              <a:extLst>
                <a:ext uri="{FF2B5EF4-FFF2-40B4-BE49-F238E27FC236}">
                  <a16:creationId xmlns:a16="http://schemas.microsoft.com/office/drawing/2014/main" id="{8813D611-8A26-4F07-AC16-3565DAF01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7611" y="191677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83">
              <a:extLst>
                <a:ext uri="{FF2B5EF4-FFF2-40B4-BE49-F238E27FC236}">
                  <a16:creationId xmlns:a16="http://schemas.microsoft.com/office/drawing/2014/main" id="{F15EA476-CE5C-4FE1-A880-70AF8FF690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0168" y="1601991"/>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84">
              <a:extLst>
                <a:ext uri="{FF2B5EF4-FFF2-40B4-BE49-F238E27FC236}">
                  <a16:creationId xmlns:a16="http://schemas.microsoft.com/office/drawing/2014/main" id="{4C10B0E4-BA72-48DB-AB88-D89C5D5B69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184" y="45275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6">
              <a:extLst>
                <a:ext uri="{FF2B5EF4-FFF2-40B4-BE49-F238E27FC236}">
                  <a16:creationId xmlns:a16="http://schemas.microsoft.com/office/drawing/2014/main" id="{413EC776-1CD7-4C73-88A3-532D294010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153" y="10674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9">
              <a:extLst>
                <a:ext uri="{FF2B5EF4-FFF2-40B4-BE49-F238E27FC236}">
                  <a16:creationId xmlns:a16="http://schemas.microsoft.com/office/drawing/2014/main" id="{32D7ECB3-0A6F-467F-98EC-29C4051914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1692" y="1391412"/>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90">
              <a:extLst>
                <a:ext uri="{FF2B5EF4-FFF2-40B4-BE49-F238E27FC236}">
                  <a16:creationId xmlns:a16="http://schemas.microsoft.com/office/drawing/2014/main" id="{F914534C-0AEA-45BD-B45C-40052B4704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3808" y="2012549"/>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05">
              <a:extLst>
                <a:ext uri="{FF2B5EF4-FFF2-40B4-BE49-F238E27FC236}">
                  <a16:creationId xmlns:a16="http://schemas.microsoft.com/office/drawing/2014/main" id="{E54F067C-DE8C-43CA-80E6-C2945F9BCD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7215" y="1918240"/>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06">
              <a:extLst>
                <a:ext uri="{FF2B5EF4-FFF2-40B4-BE49-F238E27FC236}">
                  <a16:creationId xmlns:a16="http://schemas.microsoft.com/office/drawing/2014/main" id="{CE56D71F-5959-4E1D-A5DF-71B041CED1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6852" y="52536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07">
              <a:extLst>
                <a:ext uri="{FF2B5EF4-FFF2-40B4-BE49-F238E27FC236}">
                  <a16:creationId xmlns:a16="http://schemas.microsoft.com/office/drawing/2014/main" id="{CE269F01-CB1B-441F-8C30-D7D073ABA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617" y="2205310"/>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8">
              <a:extLst>
                <a:ext uri="{FF2B5EF4-FFF2-40B4-BE49-F238E27FC236}">
                  <a16:creationId xmlns:a16="http://schemas.microsoft.com/office/drawing/2014/main" id="{DFB71656-550E-461A-8361-2FAC7EC467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523" y="1135206"/>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09">
              <a:extLst>
                <a:ext uri="{FF2B5EF4-FFF2-40B4-BE49-F238E27FC236}">
                  <a16:creationId xmlns:a16="http://schemas.microsoft.com/office/drawing/2014/main" id="{3BBDD330-A57B-407A-89C0-82297E06CD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7720" y="163653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10">
              <a:extLst>
                <a:ext uri="{FF2B5EF4-FFF2-40B4-BE49-F238E27FC236}">
                  <a16:creationId xmlns:a16="http://schemas.microsoft.com/office/drawing/2014/main" id="{E9F987D6-50E9-4E64-A125-1646F81BE0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576" y="277526"/>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11">
              <a:extLst>
                <a:ext uri="{FF2B5EF4-FFF2-40B4-BE49-F238E27FC236}">
                  <a16:creationId xmlns:a16="http://schemas.microsoft.com/office/drawing/2014/main" id="{B4A1323B-C166-4B69-9CC6-A0B0C5CBFD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775" y="13650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12">
              <a:extLst>
                <a:ext uri="{FF2B5EF4-FFF2-40B4-BE49-F238E27FC236}">
                  <a16:creationId xmlns:a16="http://schemas.microsoft.com/office/drawing/2014/main" id="{1B6C585F-7E6C-47A3-89B5-56CE038685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278" y="846372"/>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2">
              <a:extLst>
                <a:ext uri="{FF2B5EF4-FFF2-40B4-BE49-F238E27FC236}">
                  <a16:creationId xmlns:a16="http://schemas.microsoft.com/office/drawing/2014/main" id="{573F869E-B622-4D92-B5E5-8142F9FF8C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6833" y="2886867"/>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3">
              <a:extLst>
                <a:ext uri="{FF2B5EF4-FFF2-40B4-BE49-F238E27FC236}">
                  <a16:creationId xmlns:a16="http://schemas.microsoft.com/office/drawing/2014/main" id="{98C76635-BF2D-48A6-B34D-83DFBF0B14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8191" y="4025480"/>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64">
              <a:extLst>
                <a:ext uri="{FF2B5EF4-FFF2-40B4-BE49-F238E27FC236}">
                  <a16:creationId xmlns:a16="http://schemas.microsoft.com/office/drawing/2014/main" id="{74893116-EFB3-4389-B085-6452DFCB7A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6142" y="261855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65">
              <a:extLst>
                <a:ext uri="{FF2B5EF4-FFF2-40B4-BE49-F238E27FC236}">
                  <a16:creationId xmlns:a16="http://schemas.microsoft.com/office/drawing/2014/main" id="{F8455658-81AB-4823-B233-545F58B897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6773" y="3762574"/>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66">
              <a:extLst>
                <a:ext uri="{FF2B5EF4-FFF2-40B4-BE49-F238E27FC236}">
                  <a16:creationId xmlns:a16="http://schemas.microsoft.com/office/drawing/2014/main" id="{D2E2EE99-3B71-4E59-9A75-77D417FE3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4555" y="5309010"/>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67">
              <a:extLst>
                <a:ext uri="{FF2B5EF4-FFF2-40B4-BE49-F238E27FC236}">
                  <a16:creationId xmlns:a16="http://schemas.microsoft.com/office/drawing/2014/main" id="{070BEDE0-38F8-449B-9D44-3A6587E5D4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4735" y="4525032"/>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68">
              <a:extLst>
                <a:ext uri="{FF2B5EF4-FFF2-40B4-BE49-F238E27FC236}">
                  <a16:creationId xmlns:a16="http://schemas.microsoft.com/office/drawing/2014/main" id="{CFF8F15D-92AD-4157-B59B-F41110D32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2123" y="3182292"/>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69">
              <a:extLst>
                <a:ext uri="{FF2B5EF4-FFF2-40B4-BE49-F238E27FC236}">
                  <a16:creationId xmlns:a16="http://schemas.microsoft.com/office/drawing/2014/main" id="{DE765BA3-ADB3-49B3-AF99-25527B28F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1380" y="5591255"/>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70">
              <a:extLst>
                <a:ext uri="{FF2B5EF4-FFF2-40B4-BE49-F238E27FC236}">
                  <a16:creationId xmlns:a16="http://schemas.microsoft.com/office/drawing/2014/main" id="{9CB04B54-7CCC-45D3-893B-1A9F69EF36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85593" y="6182999"/>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71">
              <a:extLst>
                <a:ext uri="{FF2B5EF4-FFF2-40B4-BE49-F238E27FC236}">
                  <a16:creationId xmlns:a16="http://schemas.microsoft.com/office/drawing/2014/main" id="{E03C63CC-F114-4071-AE6C-F0630EE06C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2923" y="5070605"/>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72">
              <a:extLst>
                <a:ext uri="{FF2B5EF4-FFF2-40B4-BE49-F238E27FC236}">
                  <a16:creationId xmlns:a16="http://schemas.microsoft.com/office/drawing/2014/main" id="{05B0A7A4-1356-4ED0-B70C-D2370EC85F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9660" y="4843746"/>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73">
              <a:extLst>
                <a:ext uri="{FF2B5EF4-FFF2-40B4-BE49-F238E27FC236}">
                  <a16:creationId xmlns:a16="http://schemas.microsoft.com/office/drawing/2014/main" id="{15264C12-89C5-48F8-B21A-77199AEB94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4533" y="4344111"/>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74">
              <a:extLst>
                <a:ext uri="{FF2B5EF4-FFF2-40B4-BE49-F238E27FC236}">
                  <a16:creationId xmlns:a16="http://schemas.microsoft.com/office/drawing/2014/main" id="{E5F74988-4414-406E-8835-E19AE56D98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90126" y="596111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75">
              <a:extLst>
                <a:ext uri="{FF2B5EF4-FFF2-40B4-BE49-F238E27FC236}">
                  <a16:creationId xmlns:a16="http://schemas.microsoft.com/office/drawing/2014/main" id="{6F26C0F7-37F7-4F16-8694-83CD2FFCFA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7494" y="2378791"/>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77">
              <a:extLst>
                <a:ext uri="{FF2B5EF4-FFF2-40B4-BE49-F238E27FC236}">
                  <a16:creationId xmlns:a16="http://schemas.microsoft.com/office/drawing/2014/main" id="{591FD356-51E8-4696-953A-1251B49D0A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2740" y="3543074"/>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85">
              <a:extLst>
                <a:ext uri="{FF2B5EF4-FFF2-40B4-BE49-F238E27FC236}">
                  <a16:creationId xmlns:a16="http://schemas.microsoft.com/office/drawing/2014/main" id="{288B4B31-E64F-40BD-8E14-B6329F58C8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88999" y="6370893"/>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87">
              <a:extLst>
                <a:ext uri="{FF2B5EF4-FFF2-40B4-BE49-F238E27FC236}">
                  <a16:creationId xmlns:a16="http://schemas.microsoft.com/office/drawing/2014/main" id="{7A983C72-4E5D-4E86-97C9-124A66914B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2934" y="6648203"/>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88">
              <a:extLst>
                <a:ext uri="{FF2B5EF4-FFF2-40B4-BE49-F238E27FC236}">
                  <a16:creationId xmlns:a16="http://schemas.microsoft.com/office/drawing/2014/main" id="{0DA42CFB-C72B-466C-A5A1-3A7FE3FAA4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7039" y="5640343"/>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91">
              <a:extLst>
                <a:ext uri="{FF2B5EF4-FFF2-40B4-BE49-F238E27FC236}">
                  <a16:creationId xmlns:a16="http://schemas.microsoft.com/office/drawing/2014/main" id="{6E598EB0-3067-4AFE-B583-B4EA34ACD5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9081" y="26168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92">
              <a:extLst>
                <a:ext uri="{FF2B5EF4-FFF2-40B4-BE49-F238E27FC236}">
                  <a16:creationId xmlns:a16="http://schemas.microsoft.com/office/drawing/2014/main" id="{1A48EF51-845C-4F85-8B2F-2FA315FEEC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075" y="235680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93">
              <a:extLst>
                <a:ext uri="{FF2B5EF4-FFF2-40B4-BE49-F238E27FC236}">
                  <a16:creationId xmlns:a16="http://schemas.microsoft.com/office/drawing/2014/main" id="{722AF17F-6410-41DD-8341-074314D948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1435" y="3268746"/>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94">
              <a:extLst>
                <a:ext uri="{FF2B5EF4-FFF2-40B4-BE49-F238E27FC236}">
                  <a16:creationId xmlns:a16="http://schemas.microsoft.com/office/drawing/2014/main" id="{6E53328C-80DA-41D5-8887-8EFD0C0DF2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9683" y="5303749"/>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95">
              <a:extLst>
                <a:ext uri="{FF2B5EF4-FFF2-40B4-BE49-F238E27FC236}">
                  <a16:creationId xmlns:a16="http://schemas.microsoft.com/office/drawing/2014/main" id="{E534126B-9961-4FF4-961E-C69B7B3418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8642" y="306482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96">
              <a:extLst>
                <a:ext uri="{FF2B5EF4-FFF2-40B4-BE49-F238E27FC236}">
                  <a16:creationId xmlns:a16="http://schemas.microsoft.com/office/drawing/2014/main" id="{24BCF92F-4E0D-4156-B559-71247550DC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3420" y="351172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97">
              <a:extLst>
                <a:ext uri="{FF2B5EF4-FFF2-40B4-BE49-F238E27FC236}">
                  <a16:creationId xmlns:a16="http://schemas.microsoft.com/office/drawing/2014/main" id="{39FC2855-1DF9-4487-80F3-06FB3A0176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12732" y="4720573"/>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98">
              <a:extLst>
                <a:ext uri="{FF2B5EF4-FFF2-40B4-BE49-F238E27FC236}">
                  <a16:creationId xmlns:a16="http://schemas.microsoft.com/office/drawing/2014/main" id="{7C993F26-0862-4C03-91DC-3F04D2B5CC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5217" y="4202114"/>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99">
              <a:extLst>
                <a:ext uri="{FF2B5EF4-FFF2-40B4-BE49-F238E27FC236}">
                  <a16:creationId xmlns:a16="http://schemas.microsoft.com/office/drawing/2014/main" id="{C6C56E7B-126A-4C3F-A469-3608EA6AC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99335" y="450567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00">
              <a:extLst>
                <a:ext uri="{FF2B5EF4-FFF2-40B4-BE49-F238E27FC236}">
                  <a16:creationId xmlns:a16="http://schemas.microsoft.com/office/drawing/2014/main" id="{D2D4871B-5758-4F5B-8895-606EEEA53A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7621" y="383055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01">
              <a:extLst>
                <a:ext uri="{FF2B5EF4-FFF2-40B4-BE49-F238E27FC236}">
                  <a16:creationId xmlns:a16="http://schemas.microsoft.com/office/drawing/2014/main" id="{E2D1161B-F9E6-4449-BD23-D3A99A06D9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2338" y="5038761"/>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02">
              <a:extLst>
                <a:ext uri="{FF2B5EF4-FFF2-40B4-BE49-F238E27FC236}">
                  <a16:creationId xmlns:a16="http://schemas.microsoft.com/office/drawing/2014/main" id="{7B5343F0-33B4-42B8-B1D3-4E14E8D34D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8517" y="5599146"/>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3">
              <a:extLst>
                <a:ext uri="{FF2B5EF4-FFF2-40B4-BE49-F238E27FC236}">
                  <a16:creationId xmlns:a16="http://schemas.microsoft.com/office/drawing/2014/main" id="{43138B67-6453-461D-B459-F45C9525C8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1425" y="5869568"/>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04">
              <a:extLst>
                <a:ext uri="{FF2B5EF4-FFF2-40B4-BE49-F238E27FC236}">
                  <a16:creationId xmlns:a16="http://schemas.microsoft.com/office/drawing/2014/main" id="{F4321640-2DAB-4728-8F77-AA902958BB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6885" y="240048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13">
              <a:extLst>
                <a:ext uri="{FF2B5EF4-FFF2-40B4-BE49-F238E27FC236}">
                  <a16:creationId xmlns:a16="http://schemas.microsoft.com/office/drawing/2014/main" id="{F60AAD38-3AB0-4908-9DD5-98A1EDE124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8226" y="4788399"/>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14">
              <a:extLst>
                <a:ext uri="{FF2B5EF4-FFF2-40B4-BE49-F238E27FC236}">
                  <a16:creationId xmlns:a16="http://schemas.microsoft.com/office/drawing/2014/main" id="{B51D7B30-65DF-4099-84FC-14FFA50F63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630" y="355471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15">
              <a:extLst>
                <a:ext uri="{FF2B5EF4-FFF2-40B4-BE49-F238E27FC236}">
                  <a16:creationId xmlns:a16="http://schemas.microsoft.com/office/drawing/2014/main" id="{5F90E43F-FC6E-40ED-95AE-DFECA68784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917" y="421756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17">
              <a:extLst>
                <a:ext uri="{FF2B5EF4-FFF2-40B4-BE49-F238E27FC236}">
                  <a16:creationId xmlns:a16="http://schemas.microsoft.com/office/drawing/2014/main" id="{9B0C5E0D-DE21-43BD-8E97-8E685A6F65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3234" y="5913247"/>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18">
              <a:extLst>
                <a:ext uri="{FF2B5EF4-FFF2-40B4-BE49-F238E27FC236}">
                  <a16:creationId xmlns:a16="http://schemas.microsoft.com/office/drawing/2014/main" id="{ACF643EB-0A53-42EC-B54E-0EAAEE3EEE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19972" y="6421642"/>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19">
              <a:extLst>
                <a:ext uri="{FF2B5EF4-FFF2-40B4-BE49-F238E27FC236}">
                  <a16:creationId xmlns:a16="http://schemas.microsoft.com/office/drawing/2014/main" id="{98B63847-D228-46DB-BAF6-02DF7DCC41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95638" y="6199035"/>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
              <a:extLst>
                <a:ext uri="{FF2B5EF4-FFF2-40B4-BE49-F238E27FC236}">
                  <a16:creationId xmlns:a16="http://schemas.microsoft.com/office/drawing/2014/main" id="{E6E6F09A-FC48-4C92-ADC2-E75C7E9F36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0333" y="33404"/>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44">
              <a:extLst>
                <a:ext uri="{FF2B5EF4-FFF2-40B4-BE49-F238E27FC236}">
                  <a16:creationId xmlns:a16="http://schemas.microsoft.com/office/drawing/2014/main" id="{C0B5223F-DD61-45F8-A4F2-838669FB09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8678" y="2855970"/>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5">
              <a:extLst>
                <a:ext uri="{FF2B5EF4-FFF2-40B4-BE49-F238E27FC236}">
                  <a16:creationId xmlns:a16="http://schemas.microsoft.com/office/drawing/2014/main" id="{6098DC6D-978A-4319-A792-2629B96DF4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21382" y="660797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99065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1479F3-6AFB-6FAE-A038-572C3452DD5B}"/>
              </a:ext>
            </a:extLst>
          </p:cNvPr>
          <p:cNvSpPr>
            <a:spLocks noGrp="1"/>
          </p:cNvSpPr>
          <p:nvPr>
            <p:ph type="title"/>
          </p:nvPr>
        </p:nvSpPr>
        <p:spPr>
          <a:xfrm>
            <a:off x="876300" y="1371599"/>
            <a:ext cx="3333611" cy="3410047"/>
          </a:xfrm>
        </p:spPr>
        <p:txBody>
          <a:bodyPr>
            <a:normAutofit/>
          </a:bodyPr>
          <a:lstStyle/>
          <a:p>
            <a:pPr algn="ctr"/>
            <a:r>
              <a:rPr lang="en-US" b="1" dirty="0">
                <a:latin typeface="Times New Roman" panose="02020603050405020304" pitchFamily="18" charset="0"/>
                <a:cs typeface="Times New Roman" panose="02020603050405020304" pitchFamily="18" charset="0"/>
              </a:rPr>
              <a:t>Growth strategy for next year</a:t>
            </a:r>
          </a:p>
        </p:txBody>
      </p:sp>
      <p:sp>
        <p:nvSpPr>
          <p:cNvPr id="10" name="Rectangle 9">
            <a:extLst>
              <a:ext uri="{FF2B5EF4-FFF2-40B4-BE49-F238E27FC236}">
                <a16:creationId xmlns:a16="http://schemas.microsoft.com/office/drawing/2014/main" id="{97492946-B39C-4250-B4C8-D82A25043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84896" y="0"/>
            <a:ext cx="6640807" cy="59889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8D8A28-9C59-F615-E910-234BF8B1A59A}"/>
              </a:ext>
            </a:extLst>
          </p:cNvPr>
          <p:cNvSpPr>
            <a:spLocks noGrp="1"/>
          </p:cNvSpPr>
          <p:nvPr>
            <p:ph idx="1"/>
          </p:nvPr>
        </p:nvSpPr>
        <p:spPr>
          <a:xfrm>
            <a:off x="4684895" y="627498"/>
            <a:ext cx="6640807" cy="5173334"/>
          </a:xfrm>
        </p:spPr>
        <p:txBody>
          <a:bodyPr>
            <a:normAutofit fontScale="85000" lnSpcReduction="10000"/>
          </a:bodyPr>
          <a:lstStyle/>
          <a:p>
            <a:pPr marL="0" indent="0">
              <a:lnSpc>
                <a:spcPct val="140000"/>
              </a:lnSpc>
              <a:buNone/>
            </a:pPr>
            <a:r>
              <a:rPr lang="en-US" sz="1600" dirty="0"/>
              <a:t>Besides the projects in pipeline for budget allocation, DND can consider:</a:t>
            </a:r>
          </a:p>
          <a:p>
            <a:pPr marL="0" indent="0">
              <a:lnSpc>
                <a:spcPct val="140000"/>
              </a:lnSpc>
              <a:buNone/>
            </a:pPr>
            <a:r>
              <a:rPr lang="en-US" sz="1400" dirty="0"/>
              <a:t>1. </a:t>
            </a:r>
            <a:r>
              <a:rPr lang="en-US" sz="1400" b="1" dirty="0"/>
              <a:t>Growth by diversification of product offerings:</a:t>
            </a:r>
          </a:p>
          <a:p>
            <a:pPr marL="514350" lvl="1" indent="-285750">
              <a:lnSpc>
                <a:spcPct val="140000"/>
              </a:lnSpc>
              <a:buFont typeface="Arial" panose="020B0604020202020204" pitchFamily="34" charset="0"/>
              <a:buChar char="•"/>
            </a:pPr>
            <a:r>
              <a:rPr lang="en-US" sz="1400" dirty="0"/>
              <a:t>Add complementary products to milk products like tea powder, baking powder or spices available for order </a:t>
            </a:r>
          </a:p>
          <a:p>
            <a:pPr marL="514350" lvl="1" indent="-285750">
              <a:lnSpc>
                <a:spcPct val="140000"/>
              </a:lnSpc>
              <a:buFont typeface="Arial" panose="020B0604020202020204" pitchFamily="34" charset="0"/>
              <a:buChar char="•"/>
            </a:pPr>
            <a:r>
              <a:rPr lang="en-US" sz="1400" dirty="0"/>
              <a:t>Add variants of curd, paneer, milk like Greek yogurt or soy milk or tofu etc. available for order </a:t>
            </a:r>
          </a:p>
          <a:p>
            <a:pPr marL="514350" lvl="1" indent="-285750">
              <a:lnSpc>
                <a:spcPct val="140000"/>
              </a:lnSpc>
              <a:buFont typeface="Arial" panose="020B0604020202020204" pitchFamily="34" charset="0"/>
              <a:buChar char="•"/>
            </a:pPr>
            <a:r>
              <a:rPr lang="en-US" sz="1400" dirty="0"/>
              <a:t>Add entire groceries for daily consumption available for order (excludes atta/rice etc.)</a:t>
            </a:r>
          </a:p>
          <a:p>
            <a:pPr marL="514350" lvl="1" indent="-285750">
              <a:lnSpc>
                <a:spcPct val="140000"/>
              </a:lnSpc>
              <a:buFont typeface="Arial" panose="020B0604020202020204" pitchFamily="34" charset="0"/>
              <a:buChar char="•"/>
            </a:pPr>
            <a:endParaRPr lang="en-US" sz="1400" dirty="0"/>
          </a:p>
          <a:p>
            <a:pPr marL="0" indent="0">
              <a:lnSpc>
                <a:spcPct val="140000"/>
              </a:lnSpc>
              <a:buNone/>
            </a:pPr>
            <a:r>
              <a:rPr lang="en-US" sz="1400" dirty="0"/>
              <a:t>2. </a:t>
            </a:r>
            <a:r>
              <a:rPr lang="en-US" sz="1400" b="1" dirty="0"/>
              <a:t>Growth by expansion to new geographies:</a:t>
            </a:r>
          </a:p>
          <a:p>
            <a:pPr marL="0" indent="0">
              <a:lnSpc>
                <a:spcPct val="140000"/>
              </a:lnSpc>
              <a:buNone/>
            </a:pPr>
            <a:r>
              <a:rPr lang="en-US" sz="1400" dirty="0"/>
              <a:t>Delivery personnel network expansion over non dense areas with dark storage to facilitate faster deliveries (like </a:t>
            </a:r>
            <a:r>
              <a:rPr lang="en-US" sz="1400" dirty="0" err="1"/>
              <a:t>Zepto</a:t>
            </a:r>
            <a:r>
              <a:rPr lang="en-US" sz="1400" dirty="0"/>
              <a:t> business model) in short term. (Can include nearby cities to the existing cities to establish delivery and storage network for multi-city model, in long term)</a:t>
            </a:r>
          </a:p>
          <a:p>
            <a:pPr marL="0" indent="0">
              <a:lnSpc>
                <a:spcPct val="140000"/>
              </a:lnSpc>
              <a:buNone/>
            </a:pPr>
            <a:endParaRPr lang="en-US" sz="1400" dirty="0"/>
          </a:p>
          <a:p>
            <a:pPr marL="0" indent="0">
              <a:lnSpc>
                <a:spcPct val="140000"/>
              </a:lnSpc>
              <a:buNone/>
            </a:pPr>
            <a:r>
              <a:rPr lang="en-US" sz="1400" dirty="0"/>
              <a:t>3. </a:t>
            </a:r>
            <a:r>
              <a:rPr lang="en-US" sz="1400" b="1" dirty="0"/>
              <a:t>Growth by onboarding more suppliers to cater to increasing demand:</a:t>
            </a:r>
          </a:p>
          <a:p>
            <a:pPr marL="0" indent="0">
              <a:lnSpc>
                <a:spcPct val="140000"/>
              </a:lnSpc>
              <a:buNone/>
            </a:pPr>
            <a:r>
              <a:rPr lang="en-US" sz="1400" dirty="0"/>
              <a:t>Building an application for delivery partners as well as milk products suppliers to update the delivery status from their end and inventory management for DND staff based on inputs from suppliers.</a:t>
            </a:r>
          </a:p>
        </p:txBody>
      </p:sp>
      <p:sp>
        <p:nvSpPr>
          <p:cNvPr id="12" name="Freeform 142">
            <a:extLst>
              <a:ext uri="{FF2B5EF4-FFF2-40B4-BE49-F238E27FC236}">
                <a16:creationId xmlns:a16="http://schemas.microsoft.com/office/drawing/2014/main" id="{B30D69F3-F5DC-4D65-B4AF-733FF6D5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8174" y="66097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4" name="Group 13">
            <a:extLst>
              <a:ext uri="{FF2B5EF4-FFF2-40B4-BE49-F238E27FC236}">
                <a16:creationId xmlns:a16="http://schemas.microsoft.com/office/drawing/2014/main" id="{FDEC2BF8-6140-4DEA-8D04-010C6305BF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82" y="5502854"/>
            <a:ext cx="12048558" cy="1050358"/>
            <a:chOff x="19682" y="5502854"/>
            <a:chExt cx="12048558" cy="1050358"/>
          </a:xfrm>
        </p:grpSpPr>
        <p:sp>
          <p:nvSpPr>
            <p:cNvPr id="15" name="Freeform 6">
              <a:extLst>
                <a:ext uri="{FF2B5EF4-FFF2-40B4-BE49-F238E27FC236}">
                  <a16:creationId xmlns:a16="http://schemas.microsoft.com/office/drawing/2014/main" id="{26951B5F-AC36-48AF-A319-55FE784252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327394" y="635532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5">
              <a:extLst>
                <a:ext uri="{FF2B5EF4-FFF2-40B4-BE49-F238E27FC236}">
                  <a16:creationId xmlns:a16="http://schemas.microsoft.com/office/drawing/2014/main" id="{F49E610F-6598-471F-91DF-D5851F14A1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911390" y="553265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7">
              <a:extLst>
                <a:ext uri="{FF2B5EF4-FFF2-40B4-BE49-F238E27FC236}">
                  <a16:creationId xmlns:a16="http://schemas.microsoft.com/office/drawing/2014/main" id="{74DE0CDB-BB1F-4A69-A0A2-9C32D0B6AC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684530" y="5529394"/>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0">
              <a:extLst>
                <a:ext uri="{FF2B5EF4-FFF2-40B4-BE49-F238E27FC236}">
                  <a16:creationId xmlns:a16="http://schemas.microsoft.com/office/drawing/2014/main" id="{05BE2C0F-8AF8-4EB8-9EE8-0F65327A51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435517" y="552198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2">
              <a:extLst>
                <a:ext uri="{FF2B5EF4-FFF2-40B4-BE49-F238E27FC236}">
                  <a16:creationId xmlns:a16="http://schemas.microsoft.com/office/drawing/2014/main" id="{2A5CD3F7-632C-4582-87F6-584F870E03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395640" y="5789705"/>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3">
              <a:extLst>
                <a:ext uri="{FF2B5EF4-FFF2-40B4-BE49-F238E27FC236}">
                  <a16:creationId xmlns:a16="http://schemas.microsoft.com/office/drawing/2014/main" id="{51D68BBB-9910-4A2E-8881-4760A930C0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665033" y="5771753"/>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9">
              <a:extLst>
                <a:ext uri="{FF2B5EF4-FFF2-40B4-BE49-F238E27FC236}">
                  <a16:creationId xmlns:a16="http://schemas.microsoft.com/office/drawing/2014/main" id="{7EC690E3-A4DE-4B8A-A186-0F3B49BC2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907845" y="5826426"/>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05">
              <a:extLst>
                <a:ext uri="{FF2B5EF4-FFF2-40B4-BE49-F238E27FC236}">
                  <a16:creationId xmlns:a16="http://schemas.microsoft.com/office/drawing/2014/main" id="{1BB18CCD-20C3-4BE5-A6BA-9339E8AB9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376143" y="6032065"/>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07">
              <a:extLst>
                <a:ext uri="{FF2B5EF4-FFF2-40B4-BE49-F238E27FC236}">
                  <a16:creationId xmlns:a16="http://schemas.microsoft.com/office/drawing/2014/main" id="{BED0B41F-67D3-4AD8-9A8A-DA5DD871AB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088139" y="6055729"/>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9">
              <a:extLst>
                <a:ext uri="{FF2B5EF4-FFF2-40B4-BE49-F238E27FC236}">
                  <a16:creationId xmlns:a16="http://schemas.microsoft.com/office/drawing/2014/main" id="{BC7AB75D-8130-4CC6-96B3-BAD26C374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655287" y="6058995"/>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11">
              <a:extLst>
                <a:ext uri="{FF2B5EF4-FFF2-40B4-BE49-F238E27FC236}">
                  <a16:creationId xmlns:a16="http://schemas.microsoft.com/office/drawing/2014/main" id="{A4118456-1C3E-447C-81DD-1F013BF5E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937087" y="6071235"/>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2">
              <a:extLst>
                <a:ext uri="{FF2B5EF4-FFF2-40B4-BE49-F238E27FC236}">
                  <a16:creationId xmlns:a16="http://schemas.microsoft.com/office/drawing/2014/main" id="{9C6D6B04-EC5A-4149-A53B-C73E976931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522245" y="634860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4">
              <a:extLst>
                <a:ext uri="{FF2B5EF4-FFF2-40B4-BE49-F238E27FC236}">
                  <a16:creationId xmlns:a16="http://schemas.microsoft.com/office/drawing/2014/main" id="{813095FE-556E-4A61-9BF3-732D492805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284869" y="6310329"/>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41">
              <a:extLst>
                <a:ext uri="{FF2B5EF4-FFF2-40B4-BE49-F238E27FC236}">
                  <a16:creationId xmlns:a16="http://schemas.microsoft.com/office/drawing/2014/main" id="{21793E62-B549-4243-B8FA-B143D6B4AE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853621" y="633859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1">
              <a:extLst>
                <a:ext uri="{FF2B5EF4-FFF2-40B4-BE49-F238E27FC236}">
                  <a16:creationId xmlns:a16="http://schemas.microsoft.com/office/drawing/2014/main" id="{43ADD9DB-48ED-4A8C-9A75-0E93AB479C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610793" y="6070034"/>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2">
              <a:extLst>
                <a:ext uri="{FF2B5EF4-FFF2-40B4-BE49-F238E27FC236}">
                  <a16:creationId xmlns:a16="http://schemas.microsoft.com/office/drawing/2014/main" id="{E7C72DF4-E774-4605-971D-0840BD069C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932685" y="606930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3">
              <a:extLst>
                <a:ext uri="{FF2B5EF4-FFF2-40B4-BE49-F238E27FC236}">
                  <a16:creationId xmlns:a16="http://schemas.microsoft.com/office/drawing/2014/main" id="{23BFA407-416B-4086-A635-1FB860F0E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086396" y="6078286"/>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4">
              <a:extLst>
                <a:ext uri="{FF2B5EF4-FFF2-40B4-BE49-F238E27FC236}">
                  <a16:creationId xmlns:a16="http://schemas.microsoft.com/office/drawing/2014/main" id="{7C8F4B70-75FD-4457-A219-00E8F9862E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987068" y="610603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5">
              <a:extLst>
                <a:ext uri="{FF2B5EF4-FFF2-40B4-BE49-F238E27FC236}">
                  <a16:creationId xmlns:a16="http://schemas.microsoft.com/office/drawing/2014/main" id="{8B19E2D0-7290-4EC0-AB6B-7F7AD87BD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319459" y="61084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6">
              <a:extLst>
                <a:ext uri="{FF2B5EF4-FFF2-40B4-BE49-F238E27FC236}">
                  <a16:creationId xmlns:a16="http://schemas.microsoft.com/office/drawing/2014/main" id="{A19B4676-7AC8-4F42-A34D-1A39433EE8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771808" y="6115007"/>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7">
              <a:extLst>
                <a:ext uri="{FF2B5EF4-FFF2-40B4-BE49-F238E27FC236}">
                  <a16:creationId xmlns:a16="http://schemas.microsoft.com/office/drawing/2014/main" id="{8B7FE908-80E4-483B-A777-C7B4EC478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534717" y="6117455"/>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8">
              <a:extLst>
                <a:ext uri="{FF2B5EF4-FFF2-40B4-BE49-F238E27FC236}">
                  <a16:creationId xmlns:a16="http://schemas.microsoft.com/office/drawing/2014/main" id="{2681A8C9-F444-4E8C-B844-9F7949428C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095661" y="6117455"/>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9">
              <a:extLst>
                <a:ext uri="{FF2B5EF4-FFF2-40B4-BE49-F238E27FC236}">
                  <a16:creationId xmlns:a16="http://schemas.microsoft.com/office/drawing/2014/main" id="{D20ADAA4-D2A2-4685-98BF-248A08AE1C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830696" y="6117453"/>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0">
              <a:extLst>
                <a:ext uri="{FF2B5EF4-FFF2-40B4-BE49-F238E27FC236}">
                  <a16:creationId xmlns:a16="http://schemas.microsoft.com/office/drawing/2014/main" id="{341DD6EA-CF88-4A3C-BAEE-5010427636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469623" y="6117454"/>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3D241D69-1838-4786-A9A3-E92867ABFB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262664" y="612398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2">
              <a:extLst>
                <a:ext uri="{FF2B5EF4-FFF2-40B4-BE49-F238E27FC236}">
                  <a16:creationId xmlns:a16="http://schemas.microsoft.com/office/drawing/2014/main" id="{7A7396BB-7045-4151-AACC-8B8AF1ABD9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701721" y="612724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3">
              <a:extLst>
                <a:ext uri="{FF2B5EF4-FFF2-40B4-BE49-F238E27FC236}">
                  <a16:creationId xmlns:a16="http://schemas.microsoft.com/office/drawing/2014/main" id="{83B1DF51-D55B-4AE2-A489-6922F6959B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419919" y="613295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4">
              <a:extLst>
                <a:ext uri="{FF2B5EF4-FFF2-40B4-BE49-F238E27FC236}">
                  <a16:creationId xmlns:a16="http://schemas.microsoft.com/office/drawing/2014/main" id="{E41D6AEB-5E2A-4A68-9632-4AE137F1FD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004466" y="6132959"/>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13">
              <a:extLst>
                <a:ext uri="{FF2B5EF4-FFF2-40B4-BE49-F238E27FC236}">
                  <a16:creationId xmlns:a16="http://schemas.microsoft.com/office/drawing/2014/main" id="{BA517482-AC50-4901-A826-FBA4B1FCBA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613586" y="6178656"/>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14">
              <a:extLst>
                <a:ext uri="{FF2B5EF4-FFF2-40B4-BE49-F238E27FC236}">
                  <a16:creationId xmlns:a16="http://schemas.microsoft.com/office/drawing/2014/main" id="{2A95EDEC-E641-4466-9ADD-86C263F3B4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850675" y="6178656"/>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5">
              <a:extLst>
                <a:ext uri="{FF2B5EF4-FFF2-40B4-BE49-F238E27FC236}">
                  <a16:creationId xmlns:a16="http://schemas.microsoft.com/office/drawing/2014/main" id="{330903BB-74EF-422B-A451-76F6988AC9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187821" y="6184369"/>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7">
              <a:extLst>
                <a:ext uri="{FF2B5EF4-FFF2-40B4-BE49-F238E27FC236}">
                  <a16:creationId xmlns:a16="http://schemas.microsoft.com/office/drawing/2014/main" id="{24CE6A5E-8D30-4EA3-BC99-FFDDD534E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491700" y="619661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8">
              <a:extLst>
                <a:ext uri="{FF2B5EF4-FFF2-40B4-BE49-F238E27FC236}">
                  <a16:creationId xmlns:a16="http://schemas.microsoft.com/office/drawing/2014/main" id="{9DA5CEEA-CCF3-470C-9F26-89B2E06916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6806692" y="61998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9">
              <a:extLst>
                <a:ext uri="{FF2B5EF4-FFF2-40B4-BE49-F238E27FC236}">
                  <a16:creationId xmlns:a16="http://schemas.microsoft.com/office/drawing/2014/main" id="{99C33A0E-8550-4F20-BDDC-C85558B2E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049502" y="618763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120">
              <a:extLst>
                <a:ext uri="{FF2B5EF4-FFF2-40B4-BE49-F238E27FC236}">
                  <a16:creationId xmlns:a16="http://schemas.microsoft.com/office/drawing/2014/main" id="{08AB78FF-9221-4AC7-B053-CBFD5EC5E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521908" y="6365526"/>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21">
              <a:extLst>
                <a:ext uri="{FF2B5EF4-FFF2-40B4-BE49-F238E27FC236}">
                  <a16:creationId xmlns:a16="http://schemas.microsoft.com/office/drawing/2014/main" id="{D78AC1AB-3499-4D82-9A7A-D2991E6CD7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835821" y="6357642"/>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5">
              <a:extLst>
                <a:ext uri="{FF2B5EF4-FFF2-40B4-BE49-F238E27FC236}">
                  <a16:creationId xmlns:a16="http://schemas.microsoft.com/office/drawing/2014/main" id="{59E3CCFE-3C59-4B4D-A526-1DF92E889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926858" y="6375726"/>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6">
              <a:extLst>
                <a:ext uri="{FF2B5EF4-FFF2-40B4-BE49-F238E27FC236}">
                  <a16:creationId xmlns:a16="http://schemas.microsoft.com/office/drawing/2014/main" id="{53464886-46EA-497B-9720-6F6857F6A6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073104" y="6395720"/>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7">
              <a:extLst>
                <a:ext uri="{FF2B5EF4-FFF2-40B4-BE49-F238E27FC236}">
                  <a16:creationId xmlns:a16="http://schemas.microsoft.com/office/drawing/2014/main" id="{7A5A5F60-422F-473E-9599-2EFA5B2AE1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112498" y="6395719"/>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8">
              <a:extLst>
                <a:ext uri="{FF2B5EF4-FFF2-40B4-BE49-F238E27FC236}">
                  <a16:creationId xmlns:a16="http://schemas.microsoft.com/office/drawing/2014/main" id="{F39522BC-A79E-4F47-8082-198FBEA11E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591511" y="6398982"/>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9">
              <a:extLst>
                <a:ext uri="{FF2B5EF4-FFF2-40B4-BE49-F238E27FC236}">
                  <a16:creationId xmlns:a16="http://schemas.microsoft.com/office/drawing/2014/main" id="{9D335F47-2A7F-4268-8DD0-80CDB1470F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626878" y="6398982"/>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3">
              <a:extLst>
                <a:ext uri="{FF2B5EF4-FFF2-40B4-BE49-F238E27FC236}">
                  <a16:creationId xmlns:a16="http://schemas.microsoft.com/office/drawing/2014/main" id="{783022F1-11AE-45F8-B3C3-E7C3FACF3D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830697" y="640796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6">
              <a:extLst>
                <a:ext uri="{FF2B5EF4-FFF2-40B4-BE49-F238E27FC236}">
                  <a16:creationId xmlns:a16="http://schemas.microsoft.com/office/drawing/2014/main" id="{C3BE7C45-A2E8-42A0-87FE-EDFBC1D52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741599" y="642019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7">
              <a:extLst>
                <a:ext uri="{FF2B5EF4-FFF2-40B4-BE49-F238E27FC236}">
                  <a16:creationId xmlns:a16="http://schemas.microsoft.com/office/drawing/2014/main" id="{0FBF3533-1FB0-420E-844F-94A37EE1CB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079229" y="642346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8">
              <a:extLst>
                <a:ext uri="{FF2B5EF4-FFF2-40B4-BE49-F238E27FC236}">
                  <a16:creationId xmlns:a16="http://schemas.microsoft.com/office/drawing/2014/main" id="{1CCB36DC-B5BF-46A0-A742-E9B5DC245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341533" y="6425913"/>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9">
              <a:extLst>
                <a:ext uri="{FF2B5EF4-FFF2-40B4-BE49-F238E27FC236}">
                  <a16:creationId xmlns:a16="http://schemas.microsoft.com/office/drawing/2014/main" id="{E454EFCE-AA31-4C57-979D-FF28DF95B8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6806692" y="6432440"/>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0">
              <a:extLst>
                <a:ext uri="{FF2B5EF4-FFF2-40B4-BE49-F238E27FC236}">
                  <a16:creationId xmlns:a16="http://schemas.microsoft.com/office/drawing/2014/main" id="{34821773-2B56-4CA4-923A-DFCFA76B55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345533" y="6387995"/>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42">
              <a:extLst>
                <a:ext uri="{FF2B5EF4-FFF2-40B4-BE49-F238E27FC236}">
                  <a16:creationId xmlns:a16="http://schemas.microsoft.com/office/drawing/2014/main" id="{B2A8D553-3CE0-48ED-ABA4-B1CA42EC43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705749" y="646263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3">
              <a:extLst>
                <a:ext uri="{FF2B5EF4-FFF2-40B4-BE49-F238E27FC236}">
                  <a16:creationId xmlns:a16="http://schemas.microsoft.com/office/drawing/2014/main" id="{AD6A1162-54E5-4A41-8F41-F2BF3A37EB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490088" y="641818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4">
              <a:extLst>
                <a:ext uri="{FF2B5EF4-FFF2-40B4-BE49-F238E27FC236}">
                  <a16:creationId xmlns:a16="http://schemas.microsoft.com/office/drawing/2014/main" id="{13309420-D249-4ED4-AA5D-2975B4877A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271930" y="6462633"/>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5">
              <a:extLst>
                <a:ext uri="{FF2B5EF4-FFF2-40B4-BE49-F238E27FC236}">
                  <a16:creationId xmlns:a16="http://schemas.microsoft.com/office/drawing/2014/main" id="{A23E00F9-EAE7-4D6B-A0B2-067A1FE496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082289" y="646834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
              <a:extLst>
                <a:ext uri="{FF2B5EF4-FFF2-40B4-BE49-F238E27FC236}">
                  <a16:creationId xmlns:a16="http://schemas.microsoft.com/office/drawing/2014/main" id="{8D5F0F75-672C-4716-AAC5-D39F2B937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6617051" y="642632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6">
              <a:extLst>
                <a:ext uri="{FF2B5EF4-FFF2-40B4-BE49-F238E27FC236}">
                  <a16:creationId xmlns:a16="http://schemas.microsoft.com/office/drawing/2014/main" id="{349E3A15-73B7-4F07-A44E-7B75BF601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3610" y="635005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43">
              <a:extLst>
                <a:ext uri="{FF2B5EF4-FFF2-40B4-BE49-F238E27FC236}">
                  <a16:creationId xmlns:a16="http://schemas.microsoft.com/office/drawing/2014/main" id="{B460F882-3C95-44B1-AB26-6759DD5975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57" y="625863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51">
              <a:extLst>
                <a:ext uri="{FF2B5EF4-FFF2-40B4-BE49-F238E27FC236}">
                  <a16:creationId xmlns:a16="http://schemas.microsoft.com/office/drawing/2014/main" id="{3AEE145B-46F9-445A-9E7E-716173BCFA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3257" y="552767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52">
              <a:extLst>
                <a:ext uri="{FF2B5EF4-FFF2-40B4-BE49-F238E27FC236}">
                  <a16:creationId xmlns:a16="http://schemas.microsoft.com/office/drawing/2014/main" id="{C559D3E2-0DBC-4547-BC00-60A83E47A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4581" y="555723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53">
              <a:extLst>
                <a:ext uri="{FF2B5EF4-FFF2-40B4-BE49-F238E27FC236}">
                  <a16:creationId xmlns:a16="http://schemas.microsoft.com/office/drawing/2014/main" id="{F3E7B8C7-7DC7-468C-91CC-824961A28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739" y="5502854"/>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54">
              <a:extLst>
                <a:ext uri="{FF2B5EF4-FFF2-40B4-BE49-F238E27FC236}">
                  <a16:creationId xmlns:a16="http://schemas.microsoft.com/office/drawing/2014/main" id="{9D2B31BB-A3AC-4292-B4E5-BC5F52749C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8522" y="555911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5">
              <a:extLst>
                <a:ext uri="{FF2B5EF4-FFF2-40B4-BE49-F238E27FC236}">
                  <a16:creationId xmlns:a16="http://schemas.microsoft.com/office/drawing/2014/main" id="{32DB1E7E-4833-41CC-AC87-6BAEAFE9C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58671" y="55061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6">
              <a:extLst>
                <a:ext uri="{FF2B5EF4-FFF2-40B4-BE49-F238E27FC236}">
                  <a16:creationId xmlns:a16="http://schemas.microsoft.com/office/drawing/2014/main" id="{1B674A26-49C7-4604-95D1-894A5AD1B0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91669" y="5506119"/>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7">
              <a:extLst>
                <a:ext uri="{FF2B5EF4-FFF2-40B4-BE49-F238E27FC236}">
                  <a16:creationId xmlns:a16="http://schemas.microsoft.com/office/drawing/2014/main" id="{7D981404-4D96-4A9E-BD2F-2B1C82E9FB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75783" y="5502854"/>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9">
              <a:extLst>
                <a:ext uri="{FF2B5EF4-FFF2-40B4-BE49-F238E27FC236}">
                  <a16:creationId xmlns:a16="http://schemas.microsoft.com/office/drawing/2014/main" id="{5C545757-0463-4AF1-9BB2-6865E44FFE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82" y="5555604"/>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0">
              <a:extLst>
                <a:ext uri="{FF2B5EF4-FFF2-40B4-BE49-F238E27FC236}">
                  <a16:creationId xmlns:a16="http://schemas.microsoft.com/office/drawing/2014/main" id="{00459AAE-3011-4F89-8A4E-613D2A733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98210" y="55452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61">
              <a:extLst>
                <a:ext uri="{FF2B5EF4-FFF2-40B4-BE49-F238E27FC236}">
                  <a16:creationId xmlns:a16="http://schemas.microsoft.com/office/drawing/2014/main" id="{8C4AD92E-B314-45C4-80D2-85C7334ABC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44565" y="556079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8">
              <a:extLst>
                <a:ext uri="{FF2B5EF4-FFF2-40B4-BE49-F238E27FC236}">
                  <a16:creationId xmlns:a16="http://schemas.microsoft.com/office/drawing/2014/main" id="{0EE8973D-C3A8-4492-8BF8-E1BD5214D7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4600" y="576974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79">
              <a:extLst>
                <a:ext uri="{FF2B5EF4-FFF2-40B4-BE49-F238E27FC236}">
                  <a16:creationId xmlns:a16="http://schemas.microsoft.com/office/drawing/2014/main" id="{940E1ED8-E032-4984-86EB-711F132CDD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74752" y="577219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0">
              <a:extLst>
                <a:ext uri="{FF2B5EF4-FFF2-40B4-BE49-F238E27FC236}">
                  <a16:creationId xmlns:a16="http://schemas.microsoft.com/office/drawing/2014/main" id="{1E148223-D795-405C-B94F-5CD18996EA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0471" y="577871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1">
              <a:extLst>
                <a:ext uri="{FF2B5EF4-FFF2-40B4-BE49-F238E27FC236}">
                  <a16:creationId xmlns:a16="http://schemas.microsoft.com/office/drawing/2014/main" id="{20A65903-767B-4F42-9D6D-CBEF7B55D8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27791" y="577545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2">
              <a:extLst>
                <a:ext uri="{FF2B5EF4-FFF2-40B4-BE49-F238E27FC236}">
                  <a16:creationId xmlns:a16="http://schemas.microsoft.com/office/drawing/2014/main" id="{CFF03BAF-5274-4D27-873A-CA3947FADB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0932" y="578442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3">
              <a:extLst>
                <a:ext uri="{FF2B5EF4-FFF2-40B4-BE49-F238E27FC236}">
                  <a16:creationId xmlns:a16="http://schemas.microsoft.com/office/drawing/2014/main" id="{39912D23-7400-475C-B7BC-051E378954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28881" y="576647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4">
              <a:extLst>
                <a:ext uri="{FF2B5EF4-FFF2-40B4-BE49-F238E27FC236}">
                  <a16:creationId xmlns:a16="http://schemas.microsoft.com/office/drawing/2014/main" id="{53EA24FB-6C37-4094-89BE-BC9F277FC0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4960" y="579014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6">
              <a:extLst>
                <a:ext uri="{FF2B5EF4-FFF2-40B4-BE49-F238E27FC236}">
                  <a16:creationId xmlns:a16="http://schemas.microsoft.com/office/drawing/2014/main" id="{090DA882-3E5F-47E2-A901-ED33177FB5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611" y="579380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9">
              <a:extLst>
                <a:ext uri="{FF2B5EF4-FFF2-40B4-BE49-F238E27FC236}">
                  <a16:creationId xmlns:a16="http://schemas.microsoft.com/office/drawing/2014/main" id="{13DAF9D2-C10F-4FA0-8AAA-EF033FD234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82525" y="582115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90">
              <a:extLst>
                <a:ext uri="{FF2B5EF4-FFF2-40B4-BE49-F238E27FC236}">
                  <a16:creationId xmlns:a16="http://schemas.microsoft.com/office/drawing/2014/main" id="{1DCE6699-4F41-4E6C-B4B4-116F564515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29428" y="58513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05">
              <a:extLst>
                <a:ext uri="{FF2B5EF4-FFF2-40B4-BE49-F238E27FC236}">
                  <a16:creationId xmlns:a16="http://schemas.microsoft.com/office/drawing/2014/main" id="{0D5DA8DB-8A13-4D6E-9F40-E24A7F8F7E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8023" y="602678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06">
              <a:extLst>
                <a:ext uri="{FF2B5EF4-FFF2-40B4-BE49-F238E27FC236}">
                  <a16:creationId xmlns:a16="http://schemas.microsoft.com/office/drawing/2014/main" id="{00E93E64-19B4-465D-85DE-FD45DFAD53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0286" y="603821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07">
              <a:extLst>
                <a:ext uri="{FF2B5EF4-FFF2-40B4-BE49-F238E27FC236}">
                  <a16:creationId xmlns:a16="http://schemas.microsoft.com/office/drawing/2014/main" id="{9E00DA49-033D-45D2-8D7C-0DE5BC6EAB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2735" y="605045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08">
              <a:extLst>
                <a:ext uri="{FF2B5EF4-FFF2-40B4-BE49-F238E27FC236}">
                  <a16:creationId xmlns:a16="http://schemas.microsoft.com/office/drawing/2014/main" id="{C9BB8FB7-501F-4EF7-811C-DFC36C6971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3512" y="605045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09">
              <a:extLst>
                <a:ext uri="{FF2B5EF4-FFF2-40B4-BE49-F238E27FC236}">
                  <a16:creationId xmlns:a16="http://schemas.microsoft.com/office/drawing/2014/main" id="{70F631DA-C640-4FC1-A59E-F133F83BAA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15587" y="605371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10">
              <a:extLst>
                <a:ext uri="{FF2B5EF4-FFF2-40B4-BE49-F238E27FC236}">
                  <a16:creationId xmlns:a16="http://schemas.microsoft.com/office/drawing/2014/main" id="{C0C246D6-738C-4854-BDD0-6669E99D6E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6714" y="605370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11">
              <a:extLst>
                <a:ext uri="{FF2B5EF4-FFF2-40B4-BE49-F238E27FC236}">
                  <a16:creationId xmlns:a16="http://schemas.microsoft.com/office/drawing/2014/main" id="{2B88D097-4630-4514-BD1C-D1FC57D059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56827" y="606595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12">
              <a:extLst>
                <a:ext uri="{FF2B5EF4-FFF2-40B4-BE49-F238E27FC236}">
                  <a16:creationId xmlns:a16="http://schemas.microsoft.com/office/drawing/2014/main" id="{895172E5-4D7B-4E9E-9DC0-7AC40AFE27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1963" y="606595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22">
              <a:extLst>
                <a:ext uri="{FF2B5EF4-FFF2-40B4-BE49-F238E27FC236}">
                  <a16:creationId xmlns:a16="http://schemas.microsoft.com/office/drawing/2014/main" id="{E16BE8D6-8745-46D3-BB8C-7D9F905F24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3305" y="6298524"/>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23">
              <a:extLst>
                <a:ext uri="{FF2B5EF4-FFF2-40B4-BE49-F238E27FC236}">
                  <a16:creationId xmlns:a16="http://schemas.microsoft.com/office/drawing/2014/main" id="{B21B0D38-9A6B-4C03-9C68-BFCDD0CE34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120" y="6277308"/>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30">
              <a:extLst>
                <a:ext uri="{FF2B5EF4-FFF2-40B4-BE49-F238E27FC236}">
                  <a16:creationId xmlns:a16="http://schemas.microsoft.com/office/drawing/2014/main" id="{BD88B61E-A1B6-4C3F-9CDA-F14697C394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6243" y="6277308"/>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32">
              <a:extLst>
                <a:ext uri="{FF2B5EF4-FFF2-40B4-BE49-F238E27FC236}">
                  <a16:creationId xmlns:a16="http://schemas.microsoft.com/office/drawing/2014/main" id="{7F412678-E91D-445B-B569-92A65FE4F2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58397" y="630750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34">
              <a:extLst>
                <a:ext uri="{FF2B5EF4-FFF2-40B4-BE49-F238E27FC236}">
                  <a16:creationId xmlns:a16="http://schemas.microsoft.com/office/drawing/2014/main" id="{D5C03A86-E86B-4343-BE21-5E5D4DF2F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16135" y="6305053"/>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35">
              <a:extLst>
                <a:ext uri="{FF2B5EF4-FFF2-40B4-BE49-F238E27FC236}">
                  <a16:creationId xmlns:a16="http://schemas.microsoft.com/office/drawing/2014/main" id="{7E23784D-2CA3-4407-A29D-F04954A443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5185" y="631493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41">
              <a:extLst>
                <a:ext uri="{FF2B5EF4-FFF2-40B4-BE49-F238E27FC236}">
                  <a16:creationId xmlns:a16="http://schemas.microsoft.com/office/drawing/2014/main" id="{9B6ED33F-264E-4FE0-BB23-5923775E2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1625" y="633198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32">
              <a:extLst>
                <a:ext uri="{FF2B5EF4-FFF2-40B4-BE49-F238E27FC236}">
                  <a16:creationId xmlns:a16="http://schemas.microsoft.com/office/drawing/2014/main" id="{CE917B1B-8131-4DE5-AD2C-71A079AA47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03161" y="553193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7">
              <a:extLst>
                <a:ext uri="{FF2B5EF4-FFF2-40B4-BE49-F238E27FC236}">
                  <a16:creationId xmlns:a16="http://schemas.microsoft.com/office/drawing/2014/main" id="{5E8CF6E6-E598-4397-91BA-6C2A426A84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89595" y="552541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40">
              <a:extLst>
                <a:ext uri="{FF2B5EF4-FFF2-40B4-BE49-F238E27FC236}">
                  <a16:creationId xmlns:a16="http://schemas.microsoft.com/office/drawing/2014/main" id="{4B4D2234-D9B8-4F69-A88F-BAC724294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97773" y="5540914"/>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4">
              <a:extLst>
                <a:ext uri="{FF2B5EF4-FFF2-40B4-BE49-F238E27FC236}">
                  <a16:creationId xmlns:a16="http://schemas.microsoft.com/office/drawing/2014/main" id="{FAC6F190-5E32-4356-8ACA-C8D84EBD79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48018" y="555560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6">
              <a:extLst>
                <a:ext uri="{FF2B5EF4-FFF2-40B4-BE49-F238E27FC236}">
                  <a16:creationId xmlns:a16="http://schemas.microsoft.com/office/drawing/2014/main" id="{05549845-8416-4013-9839-D79CB20AB6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038" y="5535201"/>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7">
              <a:extLst>
                <a:ext uri="{FF2B5EF4-FFF2-40B4-BE49-F238E27FC236}">
                  <a16:creationId xmlns:a16="http://schemas.microsoft.com/office/drawing/2014/main" id="{467A23A5-6422-47E9-9190-43A9501C87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41065" y="5565396"/>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8">
              <a:extLst>
                <a:ext uri="{FF2B5EF4-FFF2-40B4-BE49-F238E27FC236}">
                  <a16:creationId xmlns:a16="http://schemas.microsoft.com/office/drawing/2014/main" id="{AA5E43AB-DA6B-477B-94EF-BF73ACCE3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15091" y="557682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62">
              <a:extLst>
                <a:ext uri="{FF2B5EF4-FFF2-40B4-BE49-F238E27FC236}">
                  <a16:creationId xmlns:a16="http://schemas.microsoft.com/office/drawing/2014/main" id="{90CBC3ED-5170-4805-987F-F3964917F0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62801" y="580127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63">
              <a:extLst>
                <a:ext uri="{FF2B5EF4-FFF2-40B4-BE49-F238E27FC236}">
                  <a16:creationId xmlns:a16="http://schemas.microsoft.com/office/drawing/2014/main" id="{C14C5E5E-6018-4BB4-8238-A6B217328E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40515" y="5822586"/>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64">
              <a:extLst>
                <a:ext uri="{FF2B5EF4-FFF2-40B4-BE49-F238E27FC236}">
                  <a16:creationId xmlns:a16="http://schemas.microsoft.com/office/drawing/2014/main" id="{A1D002AF-6CBB-4688-B6CC-623D057EAA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787" y="58159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65">
              <a:extLst>
                <a:ext uri="{FF2B5EF4-FFF2-40B4-BE49-F238E27FC236}">
                  <a16:creationId xmlns:a16="http://schemas.microsoft.com/office/drawing/2014/main" id="{A3BCCB11-25A2-4C56-96AC-E8B384E20D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55168" y="583391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68">
              <a:extLst>
                <a:ext uri="{FF2B5EF4-FFF2-40B4-BE49-F238E27FC236}">
                  <a16:creationId xmlns:a16="http://schemas.microsoft.com/office/drawing/2014/main" id="{48470416-A7F5-4041-B3E7-BF525DD8BD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00429" y="581922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75">
              <a:extLst>
                <a:ext uri="{FF2B5EF4-FFF2-40B4-BE49-F238E27FC236}">
                  <a16:creationId xmlns:a16="http://schemas.microsoft.com/office/drawing/2014/main" id="{6763146B-0E01-4BC3-A3E6-5736905584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67433" y="578005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77">
              <a:extLst>
                <a:ext uri="{FF2B5EF4-FFF2-40B4-BE49-F238E27FC236}">
                  <a16:creationId xmlns:a16="http://schemas.microsoft.com/office/drawing/2014/main" id="{C324338F-04C1-419D-90C1-D83AA1B763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18564" y="586492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91">
              <a:extLst>
                <a:ext uri="{FF2B5EF4-FFF2-40B4-BE49-F238E27FC236}">
                  <a16:creationId xmlns:a16="http://schemas.microsoft.com/office/drawing/2014/main" id="{77835AED-A441-4532-AF89-B3FF7CFD55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95527" y="606475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92">
              <a:extLst>
                <a:ext uri="{FF2B5EF4-FFF2-40B4-BE49-F238E27FC236}">
                  <a16:creationId xmlns:a16="http://schemas.microsoft.com/office/drawing/2014/main" id="{F2B6F66E-9B92-42DA-9FA1-35F0ECE1A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51481" y="6064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93">
              <a:extLst>
                <a:ext uri="{FF2B5EF4-FFF2-40B4-BE49-F238E27FC236}">
                  <a16:creationId xmlns:a16="http://schemas.microsoft.com/office/drawing/2014/main" id="{AB5426E1-AAC8-413F-8343-E690D35765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11063" y="607301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94">
              <a:extLst>
                <a:ext uri="{FF2B5EF4-FFF2-40B4-BE49-F238E27FC236}">
                  <a16:creationId xmlns:a16="http://schemas.microsoft.com/office/drawing/2014/main" id="{6EDE8D39-527D-48EC-A60E-822896A700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99758" y="610075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95">
              <a:extLst>
                <a:ext uri="{FF2B5EF4-FFF2-40B4-BE49-F238E27FC236}">
                  <a16:creationId xmlns:a16="http://schemas.microsoft.com/office/drawing/2014/main" id="{63CA0069-4DAE-4E19-9375-30664E1367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87749" y="610320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96">
              <a:extLst>
                <a:ext uri="{FF2B5EF4-FFF2-40B4-BE49-F238E27FC236}">
                  <a16:creationId xmlns:a16="http://schemas.microsoft.com/office/drawing/2014/main" id="{EE4F3DAA-A482-4317-AC07-D9EACF4ABD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06156" y="610973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97">
              <a:extLst>
                <a:ext uri="{FF2B5EF4-FFF2-40B4-BE49-F238E27FC236}">
                  <a16:creationId xmlns:a16="http://schemas.microsoft.com/office/drawing/2014/main" id="{C4558B65-3D1B-4341-9469-54BDB407DA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99824" y="611217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98">
              <a:extLst>
                <a:ext uri="{FF2B5EF4-FFF2-40B4-BE49-F238E27FC236}">
                  <a16:creationId xmlns:a16="http://schemas.microsoft.com/office/drawing/2014/main" id="{8A11C831-3A34-41C8-BF81-577F36D3BF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1416" y="611217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99">
              <a:extLst>
                <a:ext uri="{FF2B5EF4-FFF2-40B4-BE49-F238E27FC236}">
                  <a16:creationId xmlns:a16="http://schemas.microsoft.com/office/drawing/2014/main" id="{3BAA8579-0187-4116-9506-0798BD48B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4601" y="6112177"/>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00">
              <a:extLst>
                <a:ext uri="{FF2B5EF4-FFF2-40B4-BE49-F238E27FC236}">
                  <a16:creationId xmlns:a16="http://schemas.microsoft.com/office/drawing/2014/main" id="{B66832E9-B0E5-4132-99E9-2286FE26CB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26949" y="611217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01">
              <a:extLst>
                <a:ext uri="{FF2B5EF4-FFF2-40B4-BE49-F238E27FC236}">
                  <a16:creationId xmlns:a16="http://schemas.microsoft.com/office/drawing/2014/main" id="{1F5F17DC-C7BC-4D44-BFD1-1D5002D670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24162" y="611870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02">
              <a:extLst>
                <a:ext uri="{FF2B5EF4-FFF2-40B4-BE49-F238E27FC236}">
                  <a16:creationId xmlns:a16="http://schemas.microsoft.com/office/drawing/2014/main" id="{AAD24A6B-1C15-45BF-A44D-C5DCFDF7C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01940" y="612197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03">
              <a:extLst>
                <a:ext uri="{FF2B5EF4-FFF2-40B4-BE49-F238E27FC236}">
                  <a16:creationId xmlns:a16="http://schemas.microsoft.com/office/drawing/2014/main" id="{B2B7773D-7624-4799-8DC2-2125C7B588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64247" y="612768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04">
              <a:extLst>
                <a:ext uri="{FF2B5EF4-FFF2-40B4-BE49-F238E27FC236}">
                  <a16:creationId xmlns:a16="http://schemas.microsoft.com/office/drawing/2014/main" id="{43BDB876-DF8F-473C-94AD-3B85C7D0D0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3513" y="612768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13">
              <a:extLst>
                <a:ext uri="{FF2B5EF4-FFF2-40B4-BE49-F238E27FC236}">
                  <a16:creationId xmlns:a16="http://schemas.microsoft.com/office/drawing/2014/main" id="{E7BAEA9F-0A15-4A6A-9DE3-17E52616DF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1734" y="617338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14">
              <a:extLst>
                <a:ext uri="{FF2B5EF4-FFF2-40B4-BE49-F238E27FC236}">
                  <a16:creationId xmlns:a16="http://schemas.microsoft.com/office/drawing/2014/main" id="{F44C7BB7-3BF8-4B57-8300-B074761B6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68188" y="617338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15">
              <a:extLst>
                <a:ext uri="{FF2B5EF4-FFF2-40B4-BE49-F238E27FC236}">
                  <a16:creationId xmlns:a16="http://schemas.microsoft.com/office/drawing/2014/main" id="{5C9E2587-EA6E-4862-835F-7E8AC5DFC8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31042" y="617909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17">
              <a:extLst>
                <a:ext uri="{FF2B5EF4-FFF2-40B4-BE49-F238E27FC236}">
                  <a16:creationId xmlns:a16="http://schemas.microsoft.com/office/drawing/2014/main" id="{9FDF4C88-B02F-4199-9B67-75901180B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6279" y="619133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18">
              <a:extLst>
                <a:ext uri="{FF2B5EF4-FFF2-40B4-BE49-F238E27FC236}">
                  <a16:creationId xmlns:a16="http://schemas.microsoft.com/office/drawing/2014/main" id="{5640818D-9BF5-4056-A10A-B26AE54949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87223" y="616801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19">
              <a:extLst>
                <a:ext uri="{FF2B5EF4-FFF2-40B4-BE49-F238E27FC236}">
                  <a16:creationId xmlns:a16="http://schemas.microsoft.com/office/drawing/2014/main" id="{DCBD257A-A1D2-4931-9090-48B1E21D5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47958" y="615577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20">
              <a:extLst>
                <a:ext uri="{FF2B5EF4-FFF2-40B4-BE49-F238E27FC236}">
                  <a16:creationId xmlns:a16="http://schemas.microsoft.com/office/drawing/2014/main" id="{EF75A49A-C910-4E27-B0E0-AF15C2B3D4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81754" y="636025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21">
              <a:extLst>
                <a:ext uri="{FF2B5EF4-FFF2-40B4-BE49-F238E27FC236}">
                  <a16:creationId xmlns:a16="http://schemas.microsoft.com/office/drawing/2014/main" id="{09175BB4-78AB-4F07-9A7C-195C9FF50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61985" y="636677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25">
              <a:extLst>
                <a:ext uri="{FF2B5EF4-FFF2-40B4-BE49-F238E27FC236}">
                  <a16:creationId xmlns:a16="http://schemas.microsoft.com/office/drawing/2014/main" id="{E4647752-F098-4C74-8685-415ADC8BFF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50219" y="637045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26">
              <a:extLst>
                <a:ext uri="{FF2B5EF4-FFF2-40B4-BE49-F238E27FC236}">
                  <a16:creationId xmlns:a16="http://schemas.microsoft.com/office/drawing/2014/main" id="{AF23AEF6-4648-479D-9E57-75D4087D0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70995" y="6343505"/>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27">
              <a:extLst>
                <a:ext uri="{FF2B5EF4-FFF2-40B4-BE49-F238E27FC236}">
                  <a16:creationId xmlns:a16="http://schemas.microsoft.com/office/drawing/2014/main" id="{A85CD8C4-1E33-42C9-BCBB-91B9CDE9E7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75213" y="6390443"/>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28">
              <a:extLst>
                <a:ext uri="{FF2B5EF4-FFF2-40B4-BE49-F238E27FC236}">
                  <a16:creationId xmlns:a16="http://schemas.microsoft.com/office/drawing/2014/main" id="{32D2257B-0B7A-4918-A6B3-74552983CE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91170" y="6334358"/>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29">
              <a:extLst>
                <a:ext uri="{FF2B5EF4-FFF2-40B4-BE49-F238E27FC236}">
                  <a16:creationId xmlns:a16="http://schemas.microsoft.com/office/drawing/2014/main" id="{B6E8A044-F3AC-48ED-B8A6-D2EDD3F694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50199" y="6393706"/>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33">
              <a:extLst>
                <a:ext uri="{FF2B5EF4-FFF2-40B4-BE49-F238E27FC236}">
                  <a16:creationId xmlns:a16="http://schemas.microsoft.com/office/drawing/2014/main" id="{248AF2CF-3B97-49B3-8E08-2820E763B5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357015" y="6402684"/>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36">
              <a:extLst>
                <a:ext uri="{FF2B5EF4-FFF2-40B4-BE49-F238E27FC236}">
                  <a16:creationId xmlns:a16="http://schemas.microsoft.com/office/drawing/2014/main" id="{B5BEC596-B534-44B2-B1B8-78C1FBBA36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5860" y="641492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37">
              <a:extLst>
                <a:ext uri="{FF2B5EF4-FFF2-40B4-BE49-F238E27FC236}">
                  <a16:creationId xmlns:a16="http://schemas.microsoft.com/office/drawing/2014/main" id="{F45F86F4-28DB-49BC-8B6B-B703086F43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18231" y="641818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38">
              <a:extLst>
                <a:ext uri="{FF2B5EF4-FFF2-40B4-BE49-F238E27FC236}">
                  <a16:creationId xmlns:a16="http://schemas.microsoft.com/office/drawing/2014/main" id="{2932A0BD-C987-4A93-91DC-E277DC89CC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65674" y="6420637"/>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39">
              <a:extLst>
                <a:ext uri="{FF2B5EF4-FFF2-40B4-BE49-F238E27FC236}">
                  <a16:creationId xmlns:a16="http://schemas.microsoft.com/office/drawing/2014/main" id="{DD6B3E88-4337-44F0-80CD-D96F69C2F1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87222" y="642716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40">
              <a:extLst>
                <a:ext uri="{FF2B5EF4-FFF2-40B4-BE49-F238E27FC236}">
                  <a16:creationId xmlns:a16="http://schemas.microsoft.com/office/drawing/2014/main" id="{2A481A9C-8E49-4886-B0B8-B391B54DE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2485" y="634635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42">
              <a:extLst>
                <a:ext uri="{FF2B5EF4-FFF2-40B4-BE49-F238E27FC236}">
                  <a16:creationId xmlns:a16="http://schemas.microsoft.com/office/drawing/2014/main" id="{F74D151E-F322-43E1-AAAA-39C16A828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15774" y="64573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43">
              <a:extLst>
                <a:ext uri="{FF2B5EF4-FFF2-40B4-BE49-F238E27FC236}">
                  <a16:creationId xmlns:a16="http://schemas.microsoft.com/office/drawing/2014/main" id="{BF3063F9-CB9B-4822-865E-5BFC90AF9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87167" y="6439403"/>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44">
              <a:extLst>
                <a:ext uri="{FF2B5EF4-FFF2-40B4-BE49-F238E27FC236}">
                  <a16:creationId xmlns:a16="http://schemas.microsoft.com/office/drawing/2014/main" id="{F541B440-1CE7-46DE-8E58-B472C9E62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1352" y="6457357"/>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45">
              <a:extLst>
                <a:ext uri="{FF2B5EF4-FFF2-40B4-BE49-F238E27FC236}">
                  <a16:creationId xmlns:a16="http://schemas.microsoft.com/office/drawing/2014/main" id="{25E18B25-35CB-4DFC-B428-063F245D0B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21373" y="6463070"/>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8">
              <a:extLst>
                <a:ext uri="{FF2B5EF4-FFF2-40B4-BE49-F238E27FC236}">
                  <a16:creationId xmlns:a16="http://schemas.microsoft.com/office/drawing/2014/main" id="{AC3EF75E-9D39-42A1-8744-0314BE64A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76864" y="642104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29">
              <a:extLst>
                <a:ext uri="{FF2B5EF4-FFF2-40B4-BE49-F238E27FC236}">
                  <a16:creationId xmlns:a16="http://schemas.microsoft.com/office/drawing/2014/main" id="{5B830616-AB5F-4414-891C-D7D65A1C2A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64104" y="585379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33">
              <a:extLst>
                <a:ext uri="{FF2B5EF4-FFF2-40B4-BE49-F238E27FC236}">
                  <a16:creationId xmlns:a16="http://schemas.microsoft.com/office/drawing/2014/main" id="{B84FCDC4-EB04-49F6-83E1-AE030D9139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59809" y="5814737"/>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29">
              <a:extLst>
                <a:ext uri="{FF2B5EF4-FFF2-40B4-BE49-F238E27FC236}">
                  <a16:creationId xmlns:a16="http://schemas.microsoft.com/office/drawing/2014/main" id="{297CFE06-B273-4E3A-828B-7F2391E723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50782" y="5547906"/>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133">
              <a:extLst>
                <a:ext uri="{FF2B5EF4-FFF2-40B4-BE49-F238E27FC236}">
                  <a16:creationId xmlns:a16="http://schemas.microsoft.com/office/drawing/2014/main" id="{3DB916FA-F738-4FDC-856A-EC97DEA0FA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04120" y="557682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44">
              <a:extLst>
                <a:ext uri="{FF2B5EF4-FFF2-40B4-BE49-F238E27FC236}">
                  <a16:creationId xmlns:a16="http://schemas.microsoft.com/office/drawing/2014/main" id="{84355883-FB7A-47AA-BA56-AF9F91552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57282" y="5531943"/>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62" name="Freeform 142">
            <a:extLst>
              <a:ext uri="{FF2B5EF4-FFF2-40B4-BE49-F238E27FC236}">
                <a16:creationId xmlns:a16="http://schemas.microsoft.com/office/drawing/2014/main" id="{869C3428-7E23-4E31-828E-09F276DAC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20574" y="67621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80594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35"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6"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7"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8"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9"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0"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1"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2"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3"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4"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5"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6"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7"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8"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9"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0"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1"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2"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3"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4"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5"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6"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7"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8"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9"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0"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1"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2"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3"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4"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5"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6"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7"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8"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9"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0"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1"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2"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3"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4"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5"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6"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7"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8"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9"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0"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1"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2"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3"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4"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5"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6"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7"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8"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9"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0"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1"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93" name="Rectangle 192">
            <a:extLst>
              <a:ext uri="{FF2B5EF4-FFF2-40B4-BE49-F238E27FC236}">
                <a16:creationId xmlns:a16="http://schemas.microsoft.com/office/drawing/2014/main" id="{D6F5F07B-A917-442C-82D5-5719737E9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arrow pointing right">
            <a:extLst>
              <a:ext uri="{FF2B5EF4-FFF2-40B4-BE49-F238E27FC236}">
                <a16:creationId xmlns:a16="http://schemas.microsoft.com/office/drawing/2014/main" id="{409FC9EA-374E-6B5A-3682-2040C100D161}"/>
              </a:ext>
            </a:extLst>
          </p:cNvPr>
          <p:cNvPicPr>
            <a:picLocks noChangeAspect="1"/>
          </p:cNvPicPr>
          <p:nvPr/>
        </p:nvPicPr>
        <p:blipFill rotWithShape="1">
          <a:blip r:embed="rId2"/>
          <a:srcRect t="15128" r="-1" b="-1"/>
          <a:stretch/>
        </p:blipFill>
        <p:spPr>
          <a:xfrm>
            <a:off x="-8368" y="-37210"/>
            <a:ext cx="12196879" cy="7014902"/>
          </a:xfrm>
          <a:prstGeom prst="rect">
            <a:avLst/>
          </a:prstGeom>
        </p:spPr>
      </p:pic>
      <p:sp>
        <p:nvSpPr>
          <p:cNvPr id="195" name="Rectangle 194">
            <a:extLst>
              <a:ext uri="{FF2B5EF4-FFF2-40B4-BE49-F238E27FC236}">
                <a16:creationId xmlns:a16="http://schemas.microsoft.com/office/drawing/2014/main" id="{646C6347-670A-4289-8E1E-A6D48C2F2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74844" y="2008604"/>
            <a:ext cx="4533130" cy="23688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D245BC-5D75-4E16-390B-858795A3E2CC}"/>
              </a:ext>
            </a:extLst>
          </p:cNvPr>
          <p:cNvSpPr>
            <a:spLocks noGrp="1"/>
          </p:cNvSpPr>
          <p:nvPr>
            <p:ph type="title"/>
          </p:nvPr>
        </p:nvSpPr>
        <p:spPr>
          <a:xfrm>
            <a:off x="7069616" y="2022820"/>
            <a:ext cx="3893831" cy="1451482"/>
          </a:xfrm>
        </p:spPr>
        <p:txBody>
          <a:bodyPr vert="horz" lIns="91440" tIns="45720" rIns="91440" bIns="45720" rtlCol="0" anchor="ctr">
            <a:normAutofit/>
          </a:bodyPr>
          <a:lstStyle/>
          <a:p>
            <a:pPr algn="ctr"/>
            <a:r>
              <a:rPr lang="en-US" dirty="0"/>
              <a:t>Thankyou</a:t>
            </a:r>
          </a:p>
        </p:txBody>
      </p:sp>
      <p:sp>
        <p:nvSpPr>
          <p:cNvPr id="197" name="Freeform 88">
            <a:extLst>
              <a:ext uri="{FF2B5EF4-FFF2-40B4-BE49-F238E27FC236}">
                <a16:creationId xmlns:a16="http://schemas.microsoft.com/office/drawing/2014/main" id="{3F2F58E7-0371-4C0C-912C-50BA51484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020927" y="402711"/>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88">
            <a:extLst>
              <a:ext uri="{FF2B5EF4-FFF2-40B4-BE49-F238E27FC236}">
                <a16:creationId xmlns:a16="http://schemas.microsoft.com/office/drawing/2014/main" id="{22D05290-3AB2-400B-B0D6-813D45F9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053593" y="5750318"/>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1" name="Group 200">
            <a:extLst>
              <a:ext uri="{FF2B5EF4-FFF2-40B4-BE49-F238E27FC236}">
                <a16:creationId xmlns:a16="http://schemas.microsoft.com/office/drawing/2014/main" id="{81DD21A3-89E3-40A2-9D07-1459894479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91980" y="-37210"/>
            <a:ext cx="1528600" cy="6929142"/>
            <a:chOff x="8291980" y="-37210"/>
            <a:chExt cx="1528600" cy="6929142"/>
          </a:xfrm>
        </p:grpSpPr>
        <p:sp>
          <p:nvSpPr>
            <p:cNvPr id="202" name="Freeform 66">
              <a:extLst>
                <a:ext uri="{FF2B5EF4-FFF2-40B4-BE49-F238E27FC236}">
                  <a16:creationId xmlns:a16="http://schemas.microsoft.com/office/drawing/2014/main" id="{AAA8D351-4D5D-43CA-9EA3-3A209DBA7B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19819" y="5447179"/>
              <a:ext cx="155267" cy="132351"/>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67">
              <a:extLst>
                <a:ext uri="{FF2B5EF4-FFF2-40B4-BE49-F238E27FC236}">
                  <a16:creationId xmlns:a16="http://schemas.microsoft.com/office/drawing/2014/main" id="{AEB482CE-8502-400F-A587-CEA8BF6680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70278" y="4563928"/>
              <a:ext cx="186739" cy="140079"/>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69">
              <a:extLst>
                <a:ext uri="{FF2B5EF4-FFF2-40B4-BE49-F238E27FC236}">
                  <a16:creationId xmlns:a16="http://schemas.microsoft.com/office/drawing/2014/main" id="{B86FDE7E-057E-44EF-9209-38C5CD45C1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4222" y="5781319"/>
              <a:ext cx="171003" cy="132351"/>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70">
              <a:extLst>
                <a:ext uri="{FF2B5EF4-FFF2-40B4-BE49-F238E27FC236}">
                  <a16:creationId xmlns:a16="http://schemas.microsoft.com/office/drawing/2014/main" id="{9DAEC7B8-1258-418C-8918-40304A03F2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61855" y="6481863"/>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71">
              <a:extLst>
                <a:ext uri="{FF2B5EF4-FFF2-40B4-BE49-F238E27FC236}">
                  <a16:creationId xmlns:a16="http://schemas.microsoft.com/office/drawing/2014/main" id="{7B3E59D7-9F28-4FEB-8725-3474C434C1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17887" y="5164941"/>
              <a:ext cx="155267" cy="107233"/>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72">
              <a:extLst>
                <a:ext uri="{FF2B5EF4-FFF2-40B4-BE49-F238E27FC236}">
                  <a16:creationId xmlns:a16="http://schemas.microsoft.com/office/drawing/2014/main" id="{FB6EF793-0487-49E6-ACD6-A61029C0A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14024" y="4896371"/>
              <a:ext cx="155267" cy="107233"/>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74">
              <a:extLst>
                <a:ext uri="{FF2B5EF4-FFF2-40B4-BE49-F238E27FC236}">
                  <a16:creationId xmlns:a16="http://schemas.microsoft.com/office/drawing/2014/main" id="{DDB8BBFA-C9D7-4F60-A252-7ED1743E47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81853" y="6175711"/>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85">
              <a:extLst>
                <a:ext uri="{FF2B5EF4-FFF2-40B4-BE49-F238E27FC236}">
                  <a16:creationId xmlns:a16="http://schemas.microsoft.com/office/drawing/2014/main" id="{A0FF6E41-0C56-4070-B2E2-2B584C5785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65888" y="6704304"/>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88">
              <a:extLst>
                <a:ext uri="{FF2B5EF4-FFF2-40B4-BE49-F238E27FC236}">
                  <a16:creationId xmlns:a16="http://schemas.microsoft.com/office/drawing/2014/main" id="{2BDFC7FA-5D85-4F31-B712-6E0C0D7B0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70114" y="5839432"/>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94">
              <a:extLst>
                <a:ext uri="{FF2B5EF4-FFF2-40B4-BE49-F238E27FC236}">
                  <a16:creationId xmlns:a16="http://schemas.microsoft.com/office/drawing/2014/main" id="{DD1464FA-ADAE-4DB6-A9A6-A809763A3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94409" y="5536363"/>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97">
              <a:extLst>
                <a:ext uri="{FF2B5EF4-FFF2-40B4-BE49-F238E27FC236}">
                  <a16:creationId xmlns:a16="http://schemas.microsoft.com/office/drawing/2014/main" id="{A247191C-2FEA-4AA3-9B1B-4F1602D26A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38826" y="4845963"/>
              <a:ext cx="225557" cy="143944"/>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101">
              <a:extLst>
                <a:ext uri="{FF2B5EF4-FFF2-40B4-BE49-F238E27FC236}">
                  <a16:creationId xmlns:a16="http://schemas.microsoft.com/office/drawing/2014/main" id="{0D1F9B54-5650-4ADE-8769-818D5AD39D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85713" y="5222654"/>
              <a:ext cx="163660" cy="96607"/>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102">
              <a:extLst>
                <a:ext uri="{FF2B5EF4-FFF2-40B4-BE49-F238E27FC236}">
                  <a16:creationId xmlns:a16="http://schemas.microsoft.com/office/drawing/2014/main" id="{1208F64B-D1E2-4308-A921-2791E4D902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81189" y="5886073"/>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103">
              <a:extLst>
                <a:ext uri="{FF2B5EF4-FFF2-40B4-BE49-F238E27FC236}">
                  <a16:creationId xmlns:a16="http://schemas.microsoft.com/office/drawing/2014/main" id="{DD5592E3-A816-49FE-824E-AF5845C51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77133" y="6237935"/>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113">
              <a:extLst>
                <a:ext uri="{FF2B5EF4-FFF2-40B4-BE49-F238E27FC236}">
                  <a16:creationId xmlns:a16="http://schemas.microsoft.com/office/drawing/2014/main" id="{048AF30C-3E40-4065-A7E2-A78D26B059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40039" y="4862651"/>
              <a:ext cx="11540" cy="10628"/>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117">
              <a:extLst>
                <a:ext uri="{FF2B5EF4-FFF2-40B4-BE49-F238E27FC236}">
                  <a16:creationId xmlns:a16="http://schemas.microsoft.com/office/drawing/2014/main" id="{C126D247-0C11-4EAB-BE52-A4D807955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22290" y="6194317"/>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119">
              <a:extLst>
                <a:ext uri="{FF2B5EF4-FFF2-40B4-BE49-F238E27FC236}">
                  <a16:creationId xmlns:a16="http://schemas.microsoft.com/office/drawing/2014/main" id="{171F133F-A692-4513-A861-47BDCCC8F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87702" y="6590592"/>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129">
              <a:extLst>
                <a:ext uri="{FF2B5EF4-FFF2-40B4-BE49-F238E27FC236}">
                  <a16:creationId xmlns:a16="http://schemas.microsoft.com/office/drawing/2014/main" id="{E160D945-C924-441B-827A-C27206D18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36442" y="4802769"/>
              <a:ext cx="175200" cy="129453"/>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136">
              <a:extLst>
                <a:ext uri="{FF2B5EF4-FFF2-40B4-BE49-F238E27FC236}">
                  <a16:creationId xmlns:a16="http://schemas.microsoft.com/office/drawing/2014/main" id="{CE529D6B-DA12-4C21-8816-B7C0655DCA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48576" y="5668940"/>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137">
              <a:extLst>
                <a:ext uri="{FF2B5EF4-FFF2-40B4-BE49-F238E27FC236}">
                  <a16:creationId xmlns:a16="http://schemas.microsoft.com/office/drawing/2014/main" id="{8BD20D1C-AFD2-46C5-B874-E1E6575AB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17289" y="5418599"/>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138">
              <a:extLst>
                <a:ext uri="{FF2B5EF4-FFF2-40B4-BE49-F238E27FC236}">
                  <a16:creationId xmlns:a16="http://schemas.microsoft.com/office/drawing/2014/main" id="{1553F3A5-DAE1-4BE4-A62C-DC0B2B0765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69314" y="5097501"/>
              <a:ext cx="139530" cy="93707"/>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142">
              <a:extLst>
                <a:ext uri="{FF2B5EF4-FFF2-40B4-BE49-F238E27FC236}">
                  <a16:creationId xmlns:a16="http://schemas.microsoft.com/office/drawing/2014/main" id="{87579DF1-0CD1-48D7-9B6C-2B437C7B00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09453" y="4638632"/>
              <a:ext cx="4197" cy="676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143">
              <a:extLst>
                <a:ext uri="{FF2B5EF4-FFF2-40B4-BE49-F238E27FC236}">
                  <a16:creationId xmlns:a16="http://schemas.microsoft.com/office/drawing/2014/main" id="{51C5165A-A8BD-4E8A-BB51-96ADB4E0CF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20947" y="5936916"/>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144">
              <a:extLst>
                <a:ext uri="{FF2B5EF4-FFF2-40B4-BE49-F238E27FC236}">
                  <a16:creationId xmlns:a16="http://schemas.microsoft.com/office/drawing/2014/main" id="{3318A639-15FE-47E4-883D-24F0DAF6B4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77388" y="6204012"/>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145">
              <a:extLst>
                <a:ext uri="{FF2B5EF4-FFF2-40B4-BE49-F238E27FC236}">
                  <a16:creationId xmlns:a16="http://schemas.microsoft.com/office/drawing/2014/main" id="{B03EC112-0D5C-48DA-93EE-940B74A624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96697" y="6454593"/>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20">
              <a:extLst>
                <a:ext uri="{FF2B5EF4-FFF2-40B4-BE49-F238E27FC236}">
                  <a16:creationId xmlns:a16="http://schemas.microsoft.com/office/drawing/2014/main" id="{69010010-E67A-4065-8312-BE392BB1C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06465" y="4620141"/>
              <a:ext cx="152120" cy="92743"/>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56">
              <a:extLst>
                <a:ext uri="{FF2B5EF4-FFF2-40B4-BE49-F238E27FC236}">
                  <a16:creationId xmlns:a16="http://schemas.microsoft.com/office/drawing/2014/main" id="{E208343E-229A-4E39-AF3B-DAE8625D5E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42212" y="4472241"/>
              <a:ext cx="152120" cy="85979"/>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19">
              <a:extLst>
                <a:ext uri="{FF2B5EF4-FFF2-40B4-BE49-F238E27FC236}">
                  <a16:creationId xmlns:a16="http://schemas.microsoft.com/office/drawing/2014/main" id="{E3C0DF2F-3170-4A79-ADAA-4BC015B24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954461" y="1432624"/>
              <a:ext cx="147925" cy="82115"/>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22">
              <a:extLst>
                <a:ext uri="{FF2B5EF4-FFF2-40B4-BE49-F238E27FC236}">
                  <a16:creationId xmlns:a16="http://schemas.microsoft.com/office/drawing/2014/main" id="{631A2BD3-8DA4-49DA-961C-2A84252DDF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941159" y="322950"/>
              <a:ext cx="178347" cy="117858"/>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23">
              <a:extLst>
                <a:ext uri="{FF2B5EF4-FFF2-40B4-BE49-F238E27FC236}">
                  <a16:creationId xmlns:a16="http://schemas.microsoft.com/office/drawing/2014/main" id="{B3462A74-8748-4CC2-A7DC-0F765B7342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941016" y="71389"/>
              <a:ext cx="159463" cy="96607"/>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26">
              <a:extLst>
                <a:ext uri="{FF2B5EF4-FFF2-40B4-BE49-F238E27FC236}">
                  <a16:creationId xmlns:a16="http://schemas.microsoft.com/office/drawing/2014/main" id="{3FD72CB2-5280-4C42-ABD9-AC2202E756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961472" y="644127"/>
              <a:ext cx="151070" cy="92743"/>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27">
              <a:extLst>
                <a:ext uri="{FF2B5EF4-FFF2-40B4-BE49-F238E27FC236}">
                  <a16:creationId xmlns:a16="http://schemas.microsoft.com/office/drawing/2014/main" id="{7BB6BA01-F7D6-431B-97F7-2DAD44DF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980833" y="1216696"/>
              <a:ext cx="155267" cy="111097"/>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28">
              <a:extLst>
                <a:ext uri="{FF2B5EF4-FFF2-40B4-BE49-F238E27FC236}">
                  <a16:creationId xmlns:a16="http://schemas.microsoft.com/office/drawing/2014/main" id="{6CBFA44B-13FA-4E01-8EC8-3C2E03DC7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950443" y="899250"/>
              <a:ext cx="151070" cy="82115"/>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30">
              <a:extLst>
                <a:ext uri="{FF2B5EF4-FFF2-40B4-BE49-F238E27FC236}">
                  <a16:creationId xmlns:a16="http://schemas.microsoft.com/office/drawing/2014/main" id="{0B5F8AEE-90EF-4529-B573-77F764D89A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9003457" y="358265"/>
              <a:ext cx="11540" cy="676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43">
              <a:extLst>
                <a:ext uri="{FF2B5EF4-FFF2-40B4-BE49-F238E27FC236}">
                  <a16:creationId xmlns:a16="http://schemas.microsoft.com/office/drawing/2014/main" id="{56BAE621-EB8E-4E88-9B1A-F840BFE658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646386" y="15543"/>
              <a:ext cx="169954" cy="88879"/>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51">
              <a:extLst>
                <a:ext uri="{FF2B5EF4-FFF2-40B4-BE49-F238E27FC236}">
                  <a16:creationId xmlns:a16="http://schemas.microsoft.com/office/drawing/2014/main" id="{14B4DED6-A4BF-4F3B-B1FC-82825676BD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626436" y="214665"/>
              <a:ext cx="136383" cy="107233"/>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53">
              <a:extLst>
                <a:ext uri="{FF2B5EF4-FFF2-40B4-BE49-F238E27FC236}">
                  <a16:creationId xmlns:a16="http://schemas.microsoft.com/office/drawing/2014/main" id="{2D8ABAA9-E978-42EE-9895-4A97F33EA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629528" y="497225"/>
              <a:ext cx="151070" cy="93707"/>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55">
              <a:extLst>
                <a:ext uri="{FF2B5EF4-FFF2-40B4-BE49-F238E27FC236}">
                  <a16:creationId xmlns:a16="http://schemas.microsoft.com/office/drawing/2014/main" id="{8CC1825B-07E8-4D9A-99FC-AF22F9D705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644452" y="744773"/>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57">
              <a:extLst>
                <a:ext uri="{FF2B5EF4-FFF2-40B4-BE49-F238E27FC236}">
                  <a16:creationId xmlns:a16="http://schemas.microsoft.com/office/drawing/2014/main" id="{C48670A5-7175-4E13-BCF9-70B92BFB75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697635" y="1075735"/>
              <a:ext cx="166807" cy="111097"/>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60">
              <a:extLst>
                <a:ext uri="{FF2B5EF4-FFF2-40B4-BE49-F238E27FC236}">
                  <a16:creationId xmlns:a16="http://schemas.microsoft.com/office/drawing/2014/main" id="{7C6039CA-A1B7-4086-B035-CF1A0B147A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672731" y="1349082"/>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61">
              <a:extLst>
                <a:ext uri="{FF2B5EF4-FFF2-40B4-BE49-F238E27FC236}">
                  <a16:creationId xmlns:a16="http://schemas.microsoft.com/office/drawing/2014/main" id="{BCF25F37-4F50-4174-88D1-A3A43F614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609140" y="1546137"/>
              <a:ext cx="162611" cy="117858"/>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79">
              <a:extLst>
                <a:ext uri="{FF2B5EF4-FFF2-40B4-BE49-F238E27FC236}">
                  <a16:creationId xmlns:a16="http://schemas.microsoft.com/office/drawing/2014/main" id="{F014AE29-4A4C-418D-8D72-233AECCE70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329384" y="55915"/>
              <a:ext cx="146874" cy="82115"/>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80">
              <a:extLst>
                <a:ext uri="{FF2B5EF4-FFF2-40B4-BE49-F238E27FC236}">
                  <a16:creationId xmlns:a16="http://schemas.microsoft.com/office/drawing/2014/main" id="{169B666F-51A1-4D47-851D-BF226C536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314218" y="359013"/>
              <a:ext cx="147925" cy="78251"/>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81">
              <a:extLst>
                <a:ext uri="{FF2B5EF4-FFF2-40B4-BE49-F238E27FC236}">
                  <a16:creationId xmlns:a16="http://schemas.microsoft.com/office/drawing/2014/main" id="{1D47E7BB-91A2-4C01-848C-7528FB8DC8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333172" y="1519535"/>
              <a:ext cx="166807" cy="107233"/>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82">
              <a:extLst>
                <a:ext uri="{FF2B5EF4-FFF2-40B4-BE49-F238E27FC236}">
                  <a16:creationId xmlns:a16="http://schemas.microsoft.com/office/drawing/2014/main" id="{E8C443E6-6590-4FA5-9143-C734D59DCF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326924" y="1293585"/>
              <a:ext cx="152120" cy="82115"/>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83">
              <a:extLst>
                <a:ext uri="{FF2B5EF4-FFF2-40B4-BE49-F238E27FC236}">
                  <a16:creationId xmlns:a16="http://schemas.microsoft.com/office/drawing/2014/main" id="{8AE369CB-90BC-49E0-84E4-E46339759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307571" y="1004569"/>
              <a:ext cx="155267" cy="186450"/>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89">
              <a:extLst>
                <a:ext uri="{FF2B5EF4-FFF2-40B4-BE49-F238E27FC236}">
                  <a16:creationId xmlns:a16="http://schemas.microsoft.com/office/drawing/2014/main" id="{5ED5642D-E343-41C8-8FF3-3368A86601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297017" y="697819"/>
              <a:ext cx="159463" cy="110131"/>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90">
              <a:extLst>
                <a:ext uri="{FF2B5EF4-FFF2-40B4-BE49-F238E27FC236}">
                  <a16:creationId xmlns:a16="http://schemas.microsoft.com/office/drawing/2014/main" id="{BDD03E24-B855-4A54-9C06-9665F8E964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395893" y="1490622"/>
              <a:ext cx="3148" cy="10628"/>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67">
              <a:extLst>
                <a:ext uri="{FF2B5EF4-FFF2-40B4-BE49-F238E27FC236}">
                  <a16:creationId xmlns:a16="http://schemas.microsoft.com/office/drawing/2014/main" id="{848689DE-6125-48D4-B23B-C11B279BBD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38432" y="4387457"/>
              <a:ext cx="186739" cy="140079"/>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69">
              <a:extLst>
                <a:ext uri="{FF2B5EF4-FFF2-40B4-BE49-F238E27FC236}">
                  <a16:creationId xmlns:a16="http://schemas.microsoft.com/office/drawing/2014/main" id="{46199DCA-DE0A-48FF-A52C-2018E82268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45861" y="1724276"/>
              <a:ext cx="171003" cy="132351"/>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70">
              <a:extLst>
                <a:ext uri="{FF2B5EF4-FFF2-40B4-BE49-F238E27FC236}">
                  <a16:creationId xmlns:a16="http://schemas.microsoft.com/office/drawing/2014/main" id="{775834B5-5FB0-40F8-9647-235668528F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32893" y="6709830"/>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72">
              <a:extLst>
                <a:ext uri="{FF2B5EF4-FFF2-40B4-BE49-F238E27FC236}">
                  <a16:creationId xmlns:a16="http://schemas.microsoft.com/office/drawing/2014/main" id="{ECFB018C-DD47-4696-8B9B-07CDF9588B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93634" y="4396166"/>
              <a:ext cx="155267" cy="107233"/>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74">
              <a:extLst>
                <a:ext uri="{FF2B5EF4-FFF2-40B4-BE49-F238E27FC236}">
                  <a16:creationId xmlns:a16="http://schemas.microsoft.com/office/drawing/2014/main" id="{11EDC0DC-5A85-46AC-8BED-7D38E17068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32935" y="1856844"/>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85">
              <a:extLst>
                <a:ext uri="{FF2B5EF4-FFF2-40B4-BE49-F238E27FC236}">
                  <a16:creationId xmlns:a16="http://schemas.microsoft.com/office/drawing/2014/main" id="{7004EAD8-5E6C-4CFF-941B-AE6051312B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03579" y="1860764"/>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94">
              <a:extLst>
                <a:ext uri="{FF2B5EF4-FFF2-40B4-BE49-F238E27FC236}">
                  <a16:creationId xmlns:a16="http://schemas.microsoft.com/office/drawing/2014/main" id="{0FF8C73D-D6AF-4B1E-BB26-87F8D17758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77888" y="5351837"/>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97">
              <a:extLst>
                <a:ext uri="{FF2B5EF4-FFF2-40B4-BE49-F238E27FC236}">
                  <a16:creationId xmlns:a16="http://schemas.microsoft.com/office/drawing/2014/main" id="{19531B98-B25F-47ED-80F3-159B0FD343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22305" y="4661437"/>
              <a:ext cx="225557" cy="143944"/>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101">
              <a:extLst>
                <a:ext uri="{FF2B5EF4-FFF2-40B4-BE49-F238E27FC236}">
                  <a16:creationId xmlns:a16="http://schemas.microsoft.com/office/drawing/2014/main" id="{3927587C-48BE-4C09-A373-4BFA09505E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69192" y="5038128"/>
              <a:ext cx="163660" cy="96607"/>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102">
              <a:extLst>
                <a:ext uri="{FF2B5EF4-FFF2-40B4-BE49-F238E27FC236}">
                  <a16:creationId xmlns:a16="http://schemas.microsoft.com/office/drawing/2014/main" id="{54BF0E22-8EFF-42D3-A6B2-FC2A731A8C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64668" y="5701547"/>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103">
              <a:extLst>
                <a:ext uri="{FF2B5EF4-FFF2-40B4-BE49-F238E27FC236}">
                  <a16:creationId xmlns:a16="http://schemas.microsoft.com/office/drawing/2014/main" id="{00A35FA3-6CF4-4A02-BEA3-6715AA8D6F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4435" y="6021690"/>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113">
              <a:extLst>
                <a:ext uri="{FF2B5EF4-FFF2-40B4-BE49-F238E27FC236}">
                  <a16:creationId xmlns:a16="http://schemas.microsoft.com/office/drawing/2014/main" id="{083555EE-EF8E-44C8-9139-F1A30E6B14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23518" y="4741733"/>
              <a:ext cx="11540" cy="10628"/>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117">
              <a:extLst>
                <a:ext uri="{FF2B5EF4-FFF2-40B4-BE49-F238E27FC236}">
                  <a16:creationId xmlns:a16="http://schemas.microsoft.com/office/drawing/2014/main" id="{5E3313E5-10AE-4E45-9EA0-BA3DF90682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05769" y="6073399"/>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118">
              <a:extLst>
                <a:ext uri="{FF2B5EF4-FFF2-40B4-BE49-F238E27FC236}">
                  <a16:creationId xmlns:a16="http://schemas.microsoft.com/office/drawing/2014/main" id="{64FFF72C-8DCF-4F70-9B1C-4F380379BC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06415" y="6662703"/>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119">
              <a:extLst>
                <a:ext uri="{FF2B5EF4-FFF2-40B4-BE49-F238E27FC236}">
                  <a16:creationId xmlns:a16="http://schemas.microsoft.com/office/drawing/2014/main" id="{E8089DF1-64F1-4F2A-9C46-ECE2E7E67E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59076" y="6439582"/>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129">
              <a:extLst>
                <a:ext uri="{FF2B5EF4-FFF2-40B4-BE49-F238E27FC236}">
                  <a16:creationId xmlns:a16="http://schemas.microsoft.com/office/drawing/2014/main" id="{27AF528E-88C9-4E87-ABB1-825C2A2CAF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46554" y="4820640"/>
              <a:ext cx="175200" cy="129453"/>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136">
              <a:extLst>
                <a:ext uri="{FF2B5EF4-FFF2-40B4-BE49-F238E27FC236}">
                  <a16:creationId xmlns:a16="http://schemas.microsoft.com/office/drawing/2014/main" id="{B1F34CF0-8C28-4533-AA14-72AD1900B4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32055" y="5668538"/>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137">
              <a:extLst>
                <a:ext uri="{FF2B5EF4-FFF2-40B4-BE49-F238E27FC236}">
                  <a16:creationId xmlns:a16="http://schemas.microsoft.com/office/drawing/2014/main" id="{A929C9D6-678C-4829-89EF-97AFD34BD5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4875" y="5363445"/>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138">
              <a:extLst>
                <a:ext uri="{FF2B5EF4-FFF2-40B4-BE49-F238E27FC236}">
                  <a16:creationId xmlns:a16="http://schemas.microsoft.com/office/drawing/2014/main" id="{728677D7-63E6-4413-8054-8132F599B7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52793" y="5097099"/>
              <a:ext cx="139530" cy="93707"/>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139">
              <a:extLst>
                <a:ext uri="{FF2B5EF4-FFF2-40B4-BE49-F238E27FC236}">
                  <a16:creationId xmlns:a16="http://schemas.microsoft.com/office/drawing/2014/main" id="{69FCAD2C-1B01-463B-A1F3-C13B5B7FB1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04837" y="6762614"/>
              <a:ext cx="155267" cy="103369"/>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0" name="Freeform 142">
              <a:extLst>
                <a:ext uri="{FF2B5EF4-FFF2-40B4-BE49-F238E27FC236}">
                  <a16:creationId xmlns:a16="http://schemas.microsoft.com/office/drawing/2014/main" id="{DA7C3B82-BE34-435B-A8AF-94CFC67F4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92932" y="4638230"/>
              <a:ext cx="4197" cy="676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143">
              <a:extLst>
                <a:ext uri="{FF2B5EF4-FFF2-40B4-BE49-F238E27FC236}">
                  <a16:creationId xmlns:a16="http://schemas.microsoft.com/office/drawing/2014/main" id="{E78D7EBF-97D3-494A-B8C5-16D0EBAD4E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04426" y="5936514"/>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2" name="Freeform 144">
              <a:extLst>
                <a:ext uri="{FF2B5EF4-FFF2-40B4-BE49-F238E27FC236}">
                  <a16:creationId xmlns:a16="http://schemas.microsoft.com/office/drawing/2014/main" id="{404AAB51-E7C1-42C7-B43E-C3AB9D2461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60867" y="6203610"/>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3" name="Freeform 145">
              <a:extLst>
                <a:ext uri="{FF2B5EF4-FFF2-40B4-BE49-F238E27FC236}">
                  <a16:creationId xmlns:a16="http://schemas.microsoft.com/office/drawing/2014/main" id="{92DFEC0E-AB50-4730-A8AA-A075E06152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80176" y="6454191"/>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4" name="Freeform 56">
              <a:extLst>
                <a:ext uri="{FF2B5EF4-FFF2-40B4-BE49-F238E27FC236}">
                  <a16:creationId xmlns:a16="http://schemas.microsoft.com/office/drawing/2014/main" id="{5332409A-2BDB-455A-BD8C-2E3847328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31531" y="4540603"/>
              <a:ext cx="152120" cy="85979"/>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5" name="Freeform 66">
              <a:extLst>
                <a:ext uri="{FF2B5EF4-FFF2-40B4-BE49-F238E27FC236}">
                  <a16:creationId xmlns:a16="http://schemas.microsoft.com/office/drawing/2014/main" id="{330BE449-1F6C-4A7D-9C3B-E76B61373F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46410" y="1778283"/>
              <a:ext cx="155267" cy="132351"/>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6" name="Freeform 69">
              <a:extLst>
                <a:ext uri="{FF2B5EF4-FFF2-40B4-BE49-F238E27FC236}">
                  <a16:creationId xmlns:a16="http://schemas.microsoft.com/office/drawing/2014/main" id="{FCEC9272-47CF-4EAE-A08B-2EF63D65AA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26153" y="1588032"/>
              <a:ext cx="171003" cy="132351"/>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7" name="Freeform 74">
              <a:extLst>
                <a:ext uri="{FF2B5EF4-FFF2-40B4-BE49-F238E27FC236}">
                  <a16:creationId xmlns:a16="http://schemas.microsoft.com/office/drawing/2014/main" id="{3041EDD4-19D0-4220-B3D9-5FCB27CE9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75268" y="1803321"/>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8" name="Freeform 87">
              <a:extLst>
                <a:ext uri="{FF2B5EF4-FFF2-40B4-BE49-F238E27FC236}">
                  <a16:creationId xmlns:a16="http://schemas.microsoft.com/office/drawing/2014/main" id="{8A14A123-7D0D-4DC8-8B1F-A66AB33FA0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09094" y="1592912"/>
              <a:ext cx="159463" cy="107233"/>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9" name="Freeform 94">
              <a:extLst>
                <a:ext uri="{FF2B5EF4-FFF2-40B4-BE49-F238E27FC236}">
                  <a16:creationId xmlns:a16="http://schemas.microsoft.com/office/drawing/2014/main" id="{2030087C-1C32-4524-9EC8-A6C959ACE1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5222" y="-16242"/>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0" name="Freeform 102">
              <a:extLst>
                <a:ext uri="{FF2B5EF4-FFF2-40B4-BE49-F238E27FC236}">
                  <a16:creationId xmlns:a16="http://schemas.microsoft.com/office/drawing/2014/main" id="{99B7905C-12E5-4698-BD4D-1DCCEBAD87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32002" y="353940"/>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1" name="Freeform 103">
              <a:extLst>
                <a:ext uri="{FF2B5EF4-FFF2-40B4-BE49-F238E27FC236}">
                  <a16:creationId xmlns:a16="http://schemas.microsoft.com/office/drawing/2014/main" id="{35C7C831-B97B-4B80-BDBE-2C4875CDD4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11769" y="674083"/>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2" name="Freeform 117">
              <a:extLst>
                <a:ext uri="{FF2B5EF4-FFF2-40B4-BE49-F238E27FC236}">
                  <a16:creationId xmlns:a16="http://schemas.microsoft.com/office/drawing/2014/main" id="{C20C0AFA-B347-4C14-AAC2-613B1600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73103" y="725792"/>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3" name="Freeform 118">
              <a:extLst>
                <a:ext uri="{FF2B5EF4-FFF2-40B4-BE49-F238E27FC236}">
                  <a16:creationId xmlns:a16="http://schemas.microsoft.com/office/drawing/2014/main" id="{F5CB8ACF-C187-4C42-9B63-F951655A7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44001" y="1327663"/>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4" name="Freeform 119">
              <a:extLst>
                <a:ext uri="{FF2B5EF4-FFF2-40B4-BE49-F238E27FC236}">
                  <a16:creationId xmlns:a16="http://schemas.microsoft.com/office/drawing/2014/main" id="{4976B363-CBE4-4E9E-B5EC-C70CEB96D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26410" y="1091975"/>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5" name="Freeform 136">
              <a:extLst>
                <a:ext uri="{FF2B5EF4-FFF2-40B4-BE49-F238E27FC236}">
                  <a16:creationId xmlns:a16="http://schemas.microsoft.com/office/drawing/2014/main" id="{658B0B95-41C6-485C-9E9A-28792903AA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07340" y="384541"/>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6" name="Freeform 137">
              <a:extLst>
                <a:ext uri="{FF2B5EF4-FFF2-40B4-BE49-F238E27FC236}">
                  <a16:creationId xmlns:a16="http://schemas.microsoft.com/office/drawing/2014/main" id="{538500B6-933F-44F9-9C7D-8D152455B3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90160" y="79448"/>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7" name="Freeform 139">
              <a:extLst>
                <a:ext uri="{FF2B5EF4-FFF2-40B4-BE49-F238E27FC236}">
                  <a16:creationId xmlns:a16="http://schemas.microsoft.com/office/drawing/2014/main" id="{6EA55EB3-0E03-48E4-8EDA-7ECEDA63EB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80534" y="1526329"/>
              <a:ext cx="155267" cy="103369"/>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8" name="Freeform 143">
              <a:extLst>
                <a:ext uri="{FF2B5EF4-FFF2-40B4-BE49-F238E27FC236}">
                  <a16:creationId xmlns:a16="http://schemas.microsoft.com/office/drawing/2014/main" id="{581B9ABA-B536-4F1D-A766-D585E0F12F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79711" y="652517"/>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9" name="Freeform 144">
              <a:extLst>
                <a:ext uri="{FF2B5EF4-FFF2-40B4-BE49-F238E27FC236}">
                  <a16:creationId xmlns:a16="http://schemas.microsoft.com/office/drawing/2014/main" id="{86601D24-0C68-41F1-97EB-69DAAB25CA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36152" y="919613"/>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0" name="Freeform 145">
              <a:extLst>
                <a:ext uri="{FF2B5EF4-FFF2-40B4-BE49-F238E27FC236}">
                  <a16:creationId xmlns:a16="http://schemas.microsoft.com/office/drawing/2014/main" id="{CBC708B2-18FC-4108-8CC5-3DA4634AB2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55461" y="1170194"/>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00AFD59D-3B45-6404-8ED9-7B703FDC8191}"/>
              </a:ext>
            </a:extLst>
          </p:cNvPr>
          <p:cNvSpPr txBox="1"/>
          <p:nvPr/>
        </p:nvSpPr>
        <p:spPr>
          <a:xfrm>
            <a:off x="7164729" y="3498766"/>
            <a:ext cx="3217762" cy="615553"/>
          </a:xfrm>
          <a:prstGeom prst="rect">
            <a:avLst/>
          </a:prstGeom>
          <a:noFill/>
        </p:spPr>
        <p:txBody>
          <a:bodyPr wrap="square" rtlCol="0">
            <a:spAutoFit/>
          </a:bodyPr>
          <a:lstStyle/>
          <a:p>
            <a:r>
              <a:rPr lang="en-US" dirty="0"/>
              <a:t>By: Komal</a:t>
            </a:r>
          </a:p>
          <a:p>
            <a:r>
              <a:rPr lang="en-US" sz="1600" b="1" dirty="0"/>
              <a:t>Team Agile Strategists</a:t>
            </a:r>
          </a:p>
        </p:txBody>
      </p:sp>
    </p:spTree>
    <p:extLst>
      <p:ext uri="{BB962C8B-B14F-4D97-AF65-F5344CB8AC3E}">
        <p14:creationId xmlns:p14="http://schemas.microsoft.com/office/powerpoint/2010/main" val="54969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ohemian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1574</TotalTime>
  <Words>1156</Words>
  <Application>Microsoft Macintosh PowerPoint</Application>
  <PresentationFormat>Widescreen</PresentationFormat>
  <Paragraphs>113</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Avenir Next LT Pro</vt:lpstr>
      <vt:lpstr>Calibri</vt:lpstr>
      <vt:lpstr>Helvetica</vt:lpstr>
      <vt:lpstr>Modern Love</vt:lpstr>
      <vt:lpstr>roboto condensed</vt:lpstr>
      <vt:lpstr>Söhne</vt:lpstr>
      <vt:lpstr>Times New Roman</vt:lpstr>
      <vt:lpstr>BohemianVTI</vt:lpstr>
      <vt:lpstr>BCS -15</vt:lpstr>
      <vt:lpstr>Case Understanding – Daily Needs Delivery LLP (DND) </vt:lpstr>
      <vt:lpstr>Management Principle: Customer Centricity to drive the app adoption (hence sales)</vt:lpstr>
      <vt:lpstr>New features in-app to increase usability, customer delight &amp; sales (1/2)</vt:lpstr>
      <vt:lpstr>New features in-app to increase usability, customer delight &amp; sales (2/2)</vt:lpstr>
      <vt:lpstr>Key Performance Indicators for DND app</vt:lpstr>
      <vt:lpstr>Budget for IT-BA department</vt:lpstr>
      <vt:lpstr>Growth strategy for next year</vt:lpstr>
      <vt:lpstr>Thankyou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-15</dc:title>
  <dc:creator>C3_PGP/26/390_Komal _Kolte</dc:creator>
  <cp:lastModifiedBy>Komal Kolte</cp:lastModifiedBy>
  <cp:revision>4</cp:revision>
  <dcterms:created xsi:type="dcterms:W3CDTF">2023-12-02T15:51:24Z</dcterms:created>
  <dcterms:modified xsi:type="dcterms:W3CDTF">2023-12-03T18:05:47Z</dcterms:modified>
</cp:coreProperties>
</file>